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87" autoAdjust="0"/>
  </p:normalViewPr>
  <p:slideViewPr>
    <p:cSldViewPr>
      <p:cViewPr varScale="1">
        <p:scale>
          <a:sx n="74" d="100"/>
          <a:sy n="74" d="100"/>
        </p:scale>
        <p:origin x="-9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01DAE-7D2A-4FEC-83E4-B9A516C6C3F2}" type="doc">
      <dgm:prSet loTypeId="urn:microsoft.com/office/officeart/2005/8/layout/gear1" loCatId="process" qsTypeId="urn:microsoft.com/office/officeart/2005/8/quickstyle/simple1" qsCatId="simple" csTypeId="urn:microsoft.com/office/officeart/2005/8/colors/accent1_2" csCatId="accent1" phldr="1"/>
      <dgm:spPr/>
    </dgm:pt>
    <dgm:pt modelId="{147E5D38-5B6E-4E72-94C6-5C78E77BD24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State A</a:t>
          </a:r>
          <a:endParaRPr lang="en-US" dirty="0"/>
        </a:p>
      </dgm:t>
    </dgm:pt>
    <dgm:pt modelId="{CE52C224-5A21-4697-830D-A89C35017012}" type="parTrans" cxnId="{796758DB-246D-45D2-B5F0-9879DE3C746B}">
      <dgm:prSet/>
      <dgm:spPr/>
      <dgm:t>
        <a:bodyPr/>
        <a:lstStyle/>
        <a:p>
          <a:endParaRPr lang="en-US"/>
        </a:p>
      </dgm:t>
    </dgm:pt>
    <dgm:pt modelId="{95DCFE83-5448-4A49-BCF8-E191C3CE86A4}" type="sibTrans" cxnId="{796758DB-246D-45D2-B5F0-9879DE3C746B}">
      <dgm:prSet/>
      <dgm:spPr/>
      <dgm:t>
        <a:bodyPr/>
        <a:lstStyle/>
        <a:p>
          <a:endParaRPr lang="en-US"/>
        </a:p>
      </dgm:t>
    </dgm:pt>
    <dgm:pt modelId="{7648956F-93AB-4EAC-99B2-EE0D5675F81F}">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t>State B</a:t>
          </a:r>
          <a:endParaRPr lang="en-US" dirty="0"/>
        </a:p>
      </dgm:t>
    </dgm:pt>
    <dgm:pt modelId="{638E8AB1-ABBD-4792-ACD0-CC1BB69DFDBB}" type="parTrans" cxnId="{70D6A4BD-27AD-4ABE-9F76-4B7C3E1E73D8}">
      <dgm:prSet/>
      <dgm:spPr/>
      <dgm:t>
        <a:bodyPr/>
        <a:lstStyle/>
        <a:p>
          <a:endParaRPr lang="en-US"/>
        </a:p>
      </dgm:t>
    </dgm:pt>
    <dgm:pt modelId="{66966059-11BD-4BF1-8524-E5EC71391180}" type="sibTrans" cxnId="{70D6A4BD-27AD-4ABE-9F76-4B7C3E1E73D8}">
      <dgm:prSet/>
      <dgm:spPr/>
      <dgm:t>
        <a:bodyPr/>
        <a:lstStyle/>
        <a:p>
          <a:endParaRPr lang="en-US"/>
        </a:p>
      </dgm:t>
    </dgm:pt>
    <dgm:pt modelId="{FDEA2C8D-1D1D-4D89-B2B5-4CDDAB49F23D}">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State C</a:t>
          </a:r>
          <a:endParaRPr lang="en-US" dirty="0"/>
        </a:p>
      </dgm:t>
    </dgm:pt>
    <dgm:pt modelId="{94A384A8-A0B8-4109-A724-3BD79156A42E}" type="parTrans" cxnId="{685A4350-0DF0-47FB-BC2F-D47A83BFEEBE}">
      <dgm:prSet/>
      <dgm:spPr/>
      <dgm:t>
        <a:bodyPr/>
        <a:lstStyle/>
        <a:p>
          <a:endParaRPr lang="en-US"/>
        </a:p>
      </dgm:t>
    </dgm:pt>
    <dgm:pt modelId="{1967D152-82CE-4A5F-958A-E21CE2642AF0}" type="sibTrans" cxnId="{685A4350-0DF0-47FB-BC2F-D47A83BFEEBE}">
      <dgm:prSet/>
      <dgm:spPr/>
      <dgm:t>
        <a:bodyPr/>
        <a:lstStyle/>
        <a:p>
          <a:endParaRPr lang="en-US"/>
        </a:p>
      </dgm:t>
    </dgm:pt>
    <dgm:pt modelId="{1215167A-F8FB-473E-A8C9-B9007C30A716}" type="pres">
      <dgm:prSet presAssocID="{0DB01DAE-7D2A-4FEC-83E4-B9A516C6C3F2}" presName="composite" presStyleCnt="0">
        <dgm:presLayoutVars>
          <dgm:chMax val="3"/>
          <dgm:animLvl val="lvl"/>
          <dgm:resizeHandles val="exact"/>
        </dgm:presLayoutVars>
      </dgm:prSet>
      <dgm:spPr/>
    </dgm:pt>
    <dgm:pt modelId="{66CC7605-D130-4448-BD11-AE3E9E62766F}" type="pres">
      <dgm:prSet presAssocID="{147E5D38-5B6E-4E72-94C6-5C78E77BD245}" presName="gear1" presStyleLbl="node1" presStyleIdx="0" presStyleCnt="3">
        <dgm:presLayoutVars>
          <dgm:chMax val="1"/>
          <dgm:bulletEnabled val="1"/>
        </dgm:presLayoutVars>
      </dgm:prSet>
      <dgm:spPr/>
    </dgm:pt>
    <dgm:pt modelId="{0B7440F7-1E23-4A85-A953-A5A333C7CC13}" type="pres">
      <dgm:prSet presAssocID="{147E5D38-5B6E-4E72-94C6-5C78E77BD245}" presName="gear1srcNode" presStyleLbl="node1" presStyleIdx="0" presStyleCnt="3"/>
      <dgm:spPr/>
    </dgm:pt>
    <dgm:pt modelId="{C2D1E9E4-FF80-4F71-9464-5A18F971245B}" type="pres">
      <dgm:prSet presAssocID="{147E5D38-5B6E-4E72-94C6-5C78E77BD245}" presName="gear1dstNode" presStyleLbl="node1" presStyleIdx="0" presStyleCnt="3"/>
      <dgm:spPr/>
    </dgm:pt>
    <dgm:pt modelId="{6AFA50C4-E2B1-4517-92B2-8200D9B57FAA}" type="pres">
      <dgm:prSet presAssocID="{7648956F-93AB-4EAC-99B2-EE0D5675F81F}" presName="gear2" presStyleLbl="node1" presStyleIdx="1" presStyleCnt="3">
        <dgm:presLayoutVars>
          <dgm:chMax val="1"/>
          <dgm:bulletEnabled val="1"/>
        </dgm:presLayoutVars>
      </dgm:prSet>
      <dgm:spPr/>
    </dgm:pt>
    <dgm:pt modelId="{66889CA8-BC1B-4B86-8D38-F38B2869E421}" type="pres">
      <dgm:prSet presAssocID="{7648956F-93AB-4EAC-99B2-EE0D5675F81F}" presName="gear2srcNode" presStyleLbl="node1" presStyleIdx="1" presStyleCnt="3"/>
      <dgm:spPr/>
    </dgm:pt>
    <dgm:pt modelId="{F007377C-0245-486F-AAE5-AB08052A5CB1}" type="pres">
      <dgm:prSet presAssocID="{7648956F-93AB-4EAC-99B2-EE0D5675F81F}" presName="gear2dstNode" presStyleLbl="node1" presStyleIdx="1" presStyleCnt="3"/>
      <dgm:spPr/>
    </dgm:pt>
    <dgm:pt modelId="{C904C5DF-684B-4855-B0D9-320C178BEAFD}" type="pres">
      <dgm:prSet presAssocID="{FDEA2C8D-1D1D-4D89-B2B5-4CDDAB49F23D}" presName="gear3" presStyleLbl="node1" presStyleIdx="2" presStyleCnt="3"/>
      <dgm:spPr/>
      <dgm:t>
        <a:bodyPr/>
        <a:lstStyle/>
        <a:p>
          <a:endParaRPr lang="en-US"/>
        </a:p>
      </dgm:t>
    </dgm:pt>
    <dgm:pt modelId="{53939323-394C-4A7A-BDF6-1640B6A95C78}" type="pres">
      <dgm:prSet presAssocID="{FDEA2C8D-1D1D-4D89-B2B5-4CDDAB49F23D}" presName="gear3tx" presStyleLbl="node1" presStyleIdx="2" presStyleCnt="3">
        <dgm:presLayoutVars>
          <dgm:chMax val="1"/>
          <dgm:bulletEnabled val="1"/>
        </dgm:presLayoutVars>
      </dgm:prSet>
      <dgm:spPr/>
      <dgm:t>
        <a:bodyPr/>
        <a:lstStyle/>
        <a:p>
          <a:endParaRPr lang="en-US"/>
        </a:p>
      </dgm:t>
    </dgm:pt>
    <dgm:pt modelId="{01F9BF2B-5825-4C11-9456-1954A3B6B1BA}" type="pres">
      <dgm:prSet presAssocID="{FDEA2C8D-1D1D-4D89-B2B5-4CDDAB49F23D}" presName="gear3srcNode" presStyleLbl="node1" presStyleIdx="2" presStyleCnt="3"/>
      <dgm:spPr/>
    </dgm:pt>
    <dgm:pt modelId="{345FC6C0-9E16-407A-8947-2B7F48D474F5}" type="pres">
      <dgm:prSet presAssocID="{FDEA2C8D-1D1D-4D89-B2B5-4CDDAB49F23D}" presName="gear3dstNode" presStyleLbl="node1" presStyleIdx="2" presStyleCnt="3"/>
      <dgm:spPr/>
    </dgm:pt>
    <dgm:pt modelId="{C1AD2FD1-7A06-401D-A76F-7986A942BDD8}" type="pres">
      <dgm:prSet presAssocID="{95DCFE83-5448-4A49-BCF8-E191C3CE86A4}" presName="connector1" presStyleLbl="sibTrans2D1" presStyleIdx="0" presStyleCnt="3"/>
      <dgm:spPr/>
    </dgm:pt>
    <dgm:pt modelId="{1C62EA5F-70C6-4447-8502-2029E568A52C}" type="pres">
      <dgm:prSet presAssocID="{66966059-11BD-4BF1-8524-E5EC71391180}" presName="connector2" presStyleLbl="sibTrans2D1" presStyleIdx="1" presStyleCnt="3"/>
      <dgm:spPr/>
    </dgm:pt>
    <dgm:pt modelId="{02BB0351-2C44-4716-93D8-5359DFE59FFF}" type="pres">
      <dgm:prSet presAssocID="{1967D152-82CE-4A5F-958A-E21CE2642AF0}" presName="connector3" presStyleLbl="sibTrans2D1" presStyleIdx="2" presStyleCnt="3"/>
      <dgm:spPr/>
    </dgm:pt>
  </dgm:ptLst>
  <dgm:cxnLst>
    <dgm:cxn modelId="{79BB706B-8CEE-4103-A2CD-7EBB37A23E4E}" type="presOf" srcId="{FDEA2C8D-1D1D-4D89-B2B5-4CDDAB49F23D}" destId="{345FC6C0-9E16-407A-8947-2B7F48D474F5}" srcOrd="3" destOrd="0" presId="urn:microsoft.com/office/officeart/2005/8/layout/gear1"/>
    <dgm:cxn modelId="{762836F8-AA38-4122-8282-87C1CB184C2D}" type="presOf" srcId="{7648956F-93AB-4EAC-99B2-EE0D5675F81F}" destId="{66889CA8-BC1B-4B86-8D38-F38B2869E421}" srcOrd="1" destOrd="0" presId="urn:microsoft.com/office/officeart/2005/8/layout/gear1"/>
    <dgm:cxn modelId="{97255BA7-C7B3-48CB-BE1D-7B1659A0C1B3}" type="presOf" srcId="{0DB01DAE-7D2A-4FEC-83E4-B9A516C6C3F2}" destId="{1215167A-F8FB-473E-A8C9-B9007C30A716}" srcOrd="0" destOrd="0" presId="urn:microsoft.com/office/officeart/2005/8/layout/gear1"/>
    <dgm:cxn modelId="{0CEB4FE6-B103-4F3D-942C-412546E95AFF}" type="presOf" srcId="{1967D152-82CE-4A5F-958A-E21CE2642AF0}" destId="{02BB0351-2C44-4716-93D8-5359DFE59FFF}" srcOrd="0" destOrd="0" presId="urn:microsoft.com/office/officeart/2005/8/layout/gear1"/>
    <dgm:cxn modelId="{1B9F1F37-561E-493F-8150-47F08BF9F21C}" type="presOf" srcId="{147E5D38-5B6E-4E72-94C6-5C78E77BD245}" destId="{66CC7605-D130-4448-BD11-AE3E9E62766F}" srcOrd="0" destOrd="0" presId="urn:microsoft.com/office/officeart/2005/8/layout/gear1"/>
    <dgm:cxn modelId="{7E9F2805-39BA-4B99-9854-210C3A363EE3}" type="presOf" srcId="{7648956F-93AB-4EAC-99B2-EE0D5675F81F}" destId="{6AFA50C4-E2B1-4517-92B2-8200D9B57FAA}" srcOrd="0" destOrd="0" presId="urn:microsoft.com/office/officeart/2005/8/layout/gear1"/>
    <dgm:cxn modelId="{FF508611-6C7D-42DA-A83D-11522470F8C3}" type="presOf" srcId="{147E5D38-5B6E-4E72-94C6-5C78E77BD245}" destId="{0B7440F7-1E23-4A85-A953-A5A333C7CC13}" srcOrd="1" destOrd="0" presId="urn:microsoft.com/office/officeart/2005/8/layout/gear1"/>
    <dgm:cxn modelId="{C248DC2B-AA45-41E0-8BD7-262CFF68C99A}" type="presOf" srcId="{7648956F-93AB-4EAC-99B2-EE0D5675F81F}" destId="{F007377C-0245-486F-AAE5-AB08052A5CB1}" srcOrd="2" destOrd="0" presId="urn:microsoft.com/office/officeart/2005/8/layout/gear1"/>
    <dgm:cxn modelId="{685A4350-0DF0-47FB-BC2F-D47A83BFEEBE}" srcId="{0DB01DAE-7D2A-4FEC-83E4-B9A516C6C3F2}" destId="{FDEA2C8D-1D1D-4D89-B2B5-4CDDAB49F23D}" srcOrd="2" destOrd="0" parTransId="{94A384A8-A0B8-4109-A724-3BD79156A42E}" sibTransId="{1967D152-82CE-4A5F-958A-E21CE2642AF0}"/>
    <dgm:cxn modelId="{5CB1634B-00E9-4A35-AC98-4ED6EB09DBC0}" type="presOf" srcId="{FDEA2C8D-1D1D-4D89-B2B5-4CDDAB49F23D}" destId="{53939323-394C-4A7A-BDF6-1640B6A95C78}" srcOrd="1" destOrd="0" presId="urn:microsoft.com/office/officeart/2005/8/layout/gear1"/>
    <dgm:cxn modelId="{796758DB-246D-45D2-B5F0-9879DE3C746B}" srcId="{0DB01DAE-7D2A-4FEC-83E4-B9A516C6C3F2}" destId="{147E5D38-5B6E-4E72-94C6-5C78E77BD245}" srcOrd="0" destOrd="0" parTransId="{CE52C224-5A21-4697-830D-A89C35017012}" sibTransId="{95DCFE83-5448-4A49-BCF8-E191C3CE86A4}"/>
    <dgm:cxn modelId="{D321C637-FBEF-431D-AB92-651570392899}" type="presOf" srcId="{147E5D38-5B6E-4E72-94C6-5C78E77BD245}" destId="{C2D1E9E4-FF80-4F71-9464-5A18F971245B}" srcOrd="2" destOrd="0" presId="urn:microsoft.com/office/officeart/2005/8/layout/gear1"/>
    <dgm:cxn modelId="{3C7C0441-B93E-4B03-ACE9-E0F32999C0BD}" type="presOf" srcId="{95DCFE83-5448-4A49-BCF8-E191C3CE86A4}" destId="{C1AD2FD1-7A06-401D-A76F-7986A942BDD8}" srcOrd="0" destOrd="0" presId="urn:microsoft.com/office/officeart/2005/8/layout/gear1"/>
    <dgm:cxn modelId="{21FDF07E-AB7E-4D33-9A26-A1A141ED7BC3}" type="presOf" srcId="{FDEA2C8D-1D1D-4D89-B2B5-4CDDAB49F23D}" destId="{C904C5DF-684B-4855-B0D9-320C178BEAFD}" srcOrd="0" destOrd="0" presId="urn:microsoft.com/office/officeart/2005/8/layout/gear1"/>
    <dgm:cxn modelId="{0CF71AB1-A86C-406A-8BC7-A27B8231AF1A}" type="presOf" srcId="{66966059-11BD-4BF1-8524-E5EC71391180}" destId="{1C62EA5F-70C6-4447-8502-2029E568A52C}" srcOrd="0" destOrd="0" presId="urn:microsoft.com/office/officeart/2005/8/layout/gear1"/>
    <dgm:cxn modelId="{70D6A4BD-27AD-4ABE-9F76-4B7C3E1E73D8}" srcId="{0DB01DAE-7D2A-4FEC-83E4-B9A516C6C3F2}" destId="{7648956F-93AB-4EAC-99B2-EE0D5675F81F}" srcOrd="1" destOrd="0" parTransId="{638E8AB1-ABBD-4792-ACD0-CC1BB69DFDBB}" sibTransId="{66966059-11BD-4BF1-8524-E5EC71391180}"/>
    <dgm:cxn modelId="{2ADFDC14-7115-4D8A-8D55-A6235B70E7AD}" type="presOf" srcId="{FDEA2C8D-1D1D-4D89-B2B5-4CDDAB49F23D}" destId="{01F9BF2B-5825-4C11-9456-1954A3B6B1BA}" srcOrd="2" destOrd="0" presId="urn:microsoft.com/office/officeart/2005/8/layout/gear1"/>
    <dgm:cxn modelId="{5E93A503-2431-4330-B744-7635519EA6F6}" type="presParOf" srcId="{1215167A-F8FB-473E-A8C9-B9007C30A716}" destId="{66CC7605-D130-4448-BD11-AE3E9E62766F}" srcOrd="0" destOrd="0" presId="urn:microsoft.com/office/officeart/2005/8/layout/gear1"/>
    <dgm:cxn modelId="{0D1423FF-34A3-4D34-ABAF-08F32B9B2E54}" type="presParOf" srcId="{1215167A-F8FB-473E-A8C9-B9007C30A716}" destId="{0B7440F7-1E23-4A85-A953-A5A333C7CC13}" srcOrd="1" destOrd="0" presId="urn:microsoft.com/office/officeart/2005/8/layout/gear1"/>
    <dgm:cxn modelId="{39834827-6DD1-49C6-B330-A3BB5BFDD931}" type="presParOf" srcId="{1215167A-F8FB-473E-A8C9-B9007C30A716}" destId="{C2D1E9E4-FF80-4F71-9464-5A18F971245B}" srcOrd="2" destOrd="0" presId="urn:microsoft.com/office/officeart/2005/8/layout/gear1"/>
    <dgm:cxn modelId="{32348A01-E095-4DD5-A36C-D191631AC743}" type="presParOf" srcId="{1215167A-F8FB-473E-A8C9-B9007C30A716}" destId="{6AFA50C4-E2B1-4517-92B2-8200D9B57FAA}" srcOrd="3" destOrd="0" presId="urn:microsoft.com/office/officeart/2005/8/layout/gear1"/>
    <dgm:cxn modelId="{73FA9AAB-7C21-4D92-8084-B3A9306F9C4F}" type="presParOf" srcId="{1215167A-F8FB-473E-A8C9-B9007C30A716}" destId="{66889CA8-BC1B-4B86-8D38-F38B2869E421}" srcOrd="4" destOrd="0" presId="urn:microsoft.com/office/officeart/2005/8/layout/gear1"/>
    <dgm:cxn modelId="{F2A65A9C-13FB-4B5A-AF43-1AC6B22243EF}" type="presParOf" srcId="{1215167A-F8FB-473E-A8C9-B9007C30A716}" destId="{F007377C-0245-486F-AAE5-AB08052A5CB1}" srcOrd="5" destOrd="0" presId="urn:microsoft.com/office/officeart/2005/8/layout/gear1"/>
    <dgm:cxn modelId="{F6C1AB79-5088-4F82-9089-F391A293173A}" type="presParOf" srcId="{1215167A-F8FB-473E-A8C9-B9007C30A716}" destId="{C904C5DF-684B-4855-B0D9-320C178BEAFD}" srcOrd="6" destOrd="0" presId="urn:microsoft.com/office/officeart/2005/8/layout/gear1"/>
    <dgm:cxn modelId="{F9853319-2896-423F-A1C5-A51DE36918FC}" type="presParOf" srcId="{1215167A-F8FB-473E-A8C9-B9007C30A716}" destId="{53939323-394C-4A7A-BDF6-1640B6A95C78}" srcOrd="7" destOrd="0" presId="urn:microsoft.com/office/officeart/2005/8/layout/gear1"/>
    <dgm:cxn modelId="{4EF2F833-FFE1-49ED-B42B-70E6B21ADFCE}" type="presParOf" srcId="{1215167A-F8FB-473E-A8C9-B9007C30A716}" destId="{01F9BF2B-5825-4C11-9456-1954A3B6B1BA}" srcOrd="8" destOrd="0" presId="urn:microsoft.com/office/officeart/2005/8/layout/gear1"/>
    <dgm:cxn modelId="{15061B08-133A-4030-83F8-B727128E5403}" type="presParOf" srcId="{1215167A-F8FB-473E-A8C9-B9007C30A716}" destId="{345FC6C0-9E16-407A-8947-2B7F48D474F5}" srcOrd="9" destOrd="0" presId="urn:microsoft.com/office/officeart/2005/8/layout/gear1"/>
    <dgm:cxn modelId="{80B77E6E-FB8E-4D52-840B-AE4A9AAA7698}" type="presParOf" srcId="{1215167A-F8FB-473E-A8C9-B9007C30A716}" destId="{C1AD2FD1-7A06-401D-A76F-7986A942BDD8}" srcOrd="10" destOrd="0" presId="urn:microsoft.com/office/officeart/2005/8/layout/gear1"/>
    <dgm:cxn modelId="{F10A2CE4-9DE2-43DA-ADE9-B9938ACB4F3E}" type="presParOf" srcId="{1215167A-F8FB-473E-A8C9-B9007C30A716}" destId="{1C62EA5F-70C6-4447-8502-2029E568A52C}" srcOrd="11" destOrd="0" presId="urn:microsoft.com/office/officeart/2005/8/layout/gear1"/>
    <dgm:cxn modelId="{2CA40736-89C8-49A7-8661-8BD96D7C5148}" type="presParOf" srcId="{1215167A-F8FB-473E-A8C9-B9007C30A716}" destId="{02BB0351-2C44-4716-93D8-5359DFE59FFF}"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CC7605-D130-4448-BD11-AE3E9E62766F}">
      <dsp:nvSpPr>
        <dsp:cNvPr id="0" name=""/>
        <dsp:cNvSpPr/>
      </dsp:nvSpPr>
      <dsp:spPr>
        <a:xfrm>
          <a:off x="1550669" y="1474469"/>
          <a:ext cx="1802130" cy="1802130"/>
        </a:xfrm>
        <a:prstGeom prst="gear9">
          <a:avLst/>
        </a:prstGeom>
        <a:solidFill>
          <a:schemeClr val="accent3"/>
        </a:solidFill>
        <a:ln w="381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State A</a:t>
          </a:r>
          <a:endParaRPr lang="en-US" sz="2100" kern="1200" dirty="0"/>
        </a:p>
      </dsp:txBody>
      <dsp:txXfrm>
        <a:off x="1550669" y="1474469"/>
        <a:ext cx="1802130" cy="1802130"/>
      </dsp:txXfrm>
    </dsp:sp>
    <dsp:sp modelId="{6AFA50C4-E2B1-4517-92B2-8200D9B57FAA}">
      <dsp:nvSpPr>
        <dsp:cNvPr id="0" name=""/>
        <dsp:cNvSpPr/>
      </dsp:nvSpPr>
      <dsp:spPr>
        <a:xfrm>
          <a:off x="502157" y="1048511"/>
          <a:ext cx="1310640" cy="1310640"/>
        </a:xfrm>
        <a:prstGeom prst="gear6">
          <a:avLst/>
        </a:prstGeom>
        <a:gradFill rotWithShape="1">
          <a:gsLst>
            <a:gs pos="0">
              <a:schemeClr val="accent3">
                <a:shade val="58000"/>
                <a:satMod val="150000"/>
              </a:schemeClr>
            </a:gs>
            <a:gs pos="72000">
              <a:schemeClr val="accent3">
                <a:tint val="90000"/>
                <a:satMod val="135000"/>
              </a:schemeClr>
            </a:gs>
            <a:gs pos="100000">
              <a:schemeClr val="accent3">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hemeClr val="accent3"/>
        </a:lnRef>
        <a:fillRef idx="3">
          <a:schemeClr val="accent3"/>
        </a:fillRef>
        <a:effectRef idx="3">
          <a:schemeClr val="accent3"/>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State B</a:t>
          </a:r>
          <a:endParaRPr lang="en-US" sz="2100" kern="1200" dirty="0"/>
        </a:p>
      </dsp:txBody>
      <dsp:txXfrm>
        <a:off x="502157" y="1048511"/>
        <a:ext cx="1310640" cy="1310640"/>
      </dsp:txXfrm>
    </dsp:sp>
    <dsp:sp modelId="{C904C5DF-684B-4855-B0D9-320C178BEAFD}">
      <dsp:nvSpPr>
        <dsp:cNvPr id="0" name=""/>
        <dsp:cNvSpPr/>
      </dsp:nvSpPr>
      <dsp:spPr>
        <a:xfrm rot="20700000">
          <a:off x="1236250" y="144304"/>
          <a:ext cx="1284159" cy="1284159"/>
        </a:xfrm>
        <a:prstGeom prst="gear6">
          <a:avLst/>
        </a:prstGeom>
        <a:gradFill rotWithShape="1">
          <a:gsLst>
            <a:gs pos="0">
              <a:schemeClr val="accent3">
                <a:tint val="70000"/>
                <a:satMod val="180000"/>
              </a:schemeClr>
            </a:gs>
            <a:gs pos="62000">
              <a:schemeClr val="accent3">
                <a:tint val="30000"/>
                <a:satMod val="180000"/>
              </a:schemeClr>
            </a:gs>
            <a:gs pos="100000">
              <a:schemeClr val="accent3">
                <a:tint val="22000"/>
                <a:satMod val="180000"/>
              </a:schemeClr>
            </a:gs>
          </a:gsLst>
          <a:lin ang="16200000" scaled="0"/>
        </a:gradFill>
        <a:ln w="9525" cap="flat" cmpd="sng" algn="ctr">
          <a:solidFill>
            <a:schemeClr val="accent3">
              <a:shade val="80000"/>
            </a:schemeClr>
          </a:solidFill>
          <a:prstDash val="solid"/>
        </a:ln>
        <a:effectLst>
          <a:outerShdw blurRad="50800" dist="38100" dir="5400000" rotWithShape="0">
            <a:srgbClr val="000000">
              <a:alpha val="43137"/>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State C</a:t>
          </a:r>
          <a:endParaRPr lang="en-US" sz="2100" kern="1200" dirty="0"/>
        </a:p>
      </dsp:txBody>
      <dsp:txXfrm>
        <a:off x="1517903" y="425957"/>
        <a:ext cx="720852" cy="720852"/>
      </dsp:txXfrm>
    </dsp:sp>
    <dsp:sp modelId="{C1AD2FD1-7A06-401D-A76F-7986A942BDD8}">
      <dsp:nvSpPr>
        <dsp:cNvPr id="0" name=""/>
        <dsp:cNvSpPr/>
      </dsp:nvSpPr>
      <dsp:spPr>
        <a:xfrm>
          <a:off x="1402287" y="1208066"/>
          <a:ext cx="2306726" cy="2306726"/>
        </a:xfrm>
        <a:prstGeom prst="circularArrow">
          <a:avLst>
            <a:gd name="adj1" fmla="val 4688"/>
            <a:gd name="adj2" fmla="val 299029"/>
            <a:gd name="adj3" fmla="val 2489472"/>
            <a:gd name="adj4" fmla="val 1592002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62EA5F-70C6-4447-8502-2029E568A52C}">
      <dsp:nvSpPr>
        <dsp:cNvPr id="0" name=""/>
        <dsp:cNvSpPr/>
      </dsp:nvSpPr>
      <dsp:spPr>
        <a:xfrm>
          <a:off x="270046" y="762455"/>
          <a:ext cx="1675980" cy="167598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BB0351-2C44-4716-93D8-5359DFE59FFF}">
      <dsp:nvSpPr>
        <dsp:cNvPr id="0" name=""/>
        <dsp:cNvSpPr/>
      </dsp:nvSpPr>
      <dsp:spPr>
        <a:xfrm>
          <a:off x="939210" y="-133036"/>
          <a:ext cx="1807044" cy="180704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AED5D-FFDD-4940-B39D-6C7903C9359A}" type="datetimeFigureOut">
              <a:rPr lang="en-US" smtClean="0"/>
              <a:t>5/14/2010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FB730-0A75-4724-A028-60F716628BF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If even one</a:t>
            </a:r>
            <a:r>
              <a:rPr lang="en-US" baseline="0" dirty="0" smtClean="0"/>
              <a:t> of the legs is not balanced, the stool will topple.</a:t>
            </a:r>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This is frequently under-rated, but unless you have an idea of how</a:t>
            </a:r>
            <a:r>
              <a:rPr lang="en-US" baseline="0" dirty="0" smtClean="0"/>
              <a:t> </a:t>
            </a:r>
            <a:r>
              <a:rPr lang="en-US" dirty="0" smtClean="0"/>
              <a:t>your current system is behaving, it will be very difficult to know</a:t>
            </a:r>
            <a:r>
              <a:rPr lang="en-US" baseline="0" dirty="0" smtClean="0"/>
              <a:t> </a:t>
            </a:r>
            <a:r>
              <a:rPr lang="en-US" dirty="0" smtClean="0"/>
              <a:t>what parts needs scaling or are under performing.</a:t>
            </a:r>
          </a:p>
          <a:p>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Remember, traffic usage patterns are very spiky. It is not uncommon</a:t>
            </a:r>
            <a:r>
              <a:rPr lang="en-US" baseline="0" dirty="0" smtClean="0"/>
              <a:t> </a:t>
            </a:r>
            <a:r>
              <a:rPr lang="en-US" dirty="0" smtClean="0"/>
              <a:t>for the high's to be 10x or more than the normal. You need to plan for</a:t>
            </a:r>
            <a:r>
              <a:rPr lang="en-US" baseline="0" dirty="0" smtClean="0"/>
              <a:t> </a:t>
            </a:r>
            <a:r>
              <a:rPr lang="en-US" dirty="0" smtClean="0"/>
              <a:t>the high's. But if you just plan for 10x hardware across the board</a:t>
            </a:r>
            <a:r>
              <a:rPr lang="en-US" baseline="0" dirty="0" smtClean="0"/>
              <a:t> </a:t>
            </a:r>
            <a:r>
              <a:rPr lang="en-US" dirty="0" smtClean="0"/>
              <a:t>this will be very in-efficient. This is why you need to plan for</a:t>
            </a:r>
            <a:r>
              <a:rPr lang="en-US" baseline="0" dirty="0" smtClean="0"/>
              <a:t> </a:t>
            </a:r>
            <a:r>
              <a:rPr lang="en-US" dirty="0" smtClean="0"/>
              <a:t>scaling each layer independently to get better return on investment.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For example, you might notice that there are certain days in your week or certain weeks in a month when the usage is really high. You might want to plan your data intensive operations around these times so as to better spread the load on your data and business logic layers.</a:t>
            </a:r>
          </a:p>
        </p:txBody>
      </p:sp>
      <p:sp>
        <p:nvSpPr>
          <p:cNvPr id="4" name="Slide Number Placeholder 3"/>
          <p:cNvSpPr>
            <a:spLocks noGrp="1"/>
          </p:cNvSpPr>
          <p:nvPr>
            <p:ph type="sldNum" sz="quarter" idx="10"/>
          </p:nvPr>
        </p:nvSpPr>
        <p:spPr/>
        <p:txBody>
          <a:bodyPr/>
          <a:lstStyle/>
          <a:p>
            <a:fld id="{5A9FB730-0A75-4724-A028-60F716628BFA}"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Have mechanism to look at CPU, I/O, disk space, memory utilization</a:t>
            </a:r>
            <a:r>
              <a:rPr lang="en-US" baseline="0" dirty="0" smtClean="0"/>
              <a:t> </a:t>
            </a:r>
            <a:r>
              <a:rPr lang="en-US" dirty="0" smtClean="0"/>
              <a:t>etc. Far cheaper to act to changes if you have an idea of your</a:t>
            </a:r>
            <a:r>
              <a:rPr lang="en-US" baseline="0" dirty="0" smtClean="0"/>
              <a:t> </a:t>
            </a:r>
            <a:r>
              <a:rPr lang="en-US" dirty="0" smtClean="0"/>
              <a:t>growth and usage profile rather than react on every outage. </a:t>
            </a:r>
          </a:p>
          <a:p>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t>
            </a:r>
            <a:r>
              <a:rPr lang="en-US" dirty="0" smtClean="0"/>
              <a:t>A good failover mechanism is your friend. Have a failover process and</a:t>
            </a:r>
            <a:r>
              <a:rPr lang="en-US" baseline="0" dirty="0" smtClean="0"/>
              <a:t> </a:t>
            </a:r>
            <a:r>
              <a:rPr lang="en-US" dirty="0" smtClean="0"/>
              <a:t>test it! An untested failover is not a failover :-)</a:t>
            </a:r>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Now let’s talk about systems</a:t>
            </a:r>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itchFamily="34" charset="0"/>
              <a:buChar char="•"/>
            </a:pPr>
            <a:r>
              <a:rPr lang="en-US" dirty="0" smtClean="0"/>
              <a:t>The fundamental idea is to design for “Evolution”.</a:t>
            </a:r>
            <a:r>
              <a:rPr lang="en-US" baseline="0" dirty="0" smtClean="0"/>
              <a:t> </a:t>
            </a:r>
            <a:r>
              <a:rPr lang="en-US" sz="1100" dirty="0" smtClean="0"/>
              <a:t>There will always be one more feature! </a:t>
            </a:r>
            <a:r>
              <a:rPr lang="en-US" sz="1100" dirty="0" smtClean="0">
                <a:sym typeface="Wingdings" pitchFamily="2" charset="2"/>
              </a:rPr>
              <a:t></a:t>
            </a:r>
          </a:p>
          <a:p>
            <a:pPr algn="l">
              <a:buFont typeface="Arial" pitchFamily="34" charset="0"/>
              <a:buChar char="•"/>
            </a:pPr>
            <a:r>
              <a:rPr lang="en-US" sz="1100" dirty="0" smtClean="0">
                <a:sym typeface="Wingdings" pitchFamily="2" charset="2"/>
              </a:rPr>
              <a:t> Not only do systems evolve,</a:t>
            </a:r>
            <a:r>
              <a:rPr lang="en-US" sz="1100" baseline="0" dirty="0" smtClean="0">
                <a:sym typeface="Wingdings" pitchFamily="2" charset="2"/>
              </a:rPr>
              <a:t> but teams do too. You want to make it easier for new people to join in and reduce the amount of harm individual errors can bring to the system.</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Char char="•"/>
            </a:pPr>
            <a:r>
              <a:rPr lang="en-US" sz="2000" dirty="0" smtClean="0"/>
              <a:t> Separate the “web” part from the “business logic” for the application.</a:t>
            </a:r>
            <a:r>
              <a:rPr lang="en-US" sz="2000" baseline="0" dirty="0" smtClean="0"/>
              <a:t> </a:t>
            </a:r>
            <a:r>
              <a:rPr lang="en-US" sz="1400" dirty="0" smtClean="0"/>
              <a:t>Most solutions will have mechanisms for humans (Web Apps) and machines (Web-Service/API) to interact with the data. One way to test this is to see that they are running of the same implementation of business logic.</a:t>
            </a:r>
            <a:endParaRPr lang="en-US" sz="1800" dirty="0" smtClean="0"/>
          </a:p>
          <a:p>
            <a:pPr>
              <a:buFont typeface="Arial" pitchFamily="34" charset="0"/>
              <a:buChar char="•"/>
            </a:pPr>
            <a:r>
              <a:rPr lang="en-US" sz="2000" dirty="0" smtClean="0"/>
              <a:t> In fact, formalize the interface between the “web” part and business logic. You should be able to run them on two different machines with minor changes (say adding a marshalling layer).</a:t>
            </a:r>
            <a:r>
              <a:rPr lang="en-US" sz="2000" baseline="0" dirty="0" smtClean="0"/>
              <a:t> </a:t>
            </a:r>
            <a:r>
              <a:rPr lang="en-US" sz="900" dirty="0" smtClean="0"/>
              <a:t>This will allow you to evolve each part independently as needs change. Note: you might start with both on the same machine, but unless you design it this way, difficult to scale later.</a:t>
            </a:r>
            <a:endParaRPr lang="en-US" sz="1050" dirty="0" smtClean="0"/>
          </a:p>
          <a:p>
            <a:pPr>
              <a:buFont typeface="Arial" pitchFamily="34" charset="0"/>
              <a:buChar char="•"/>
            </a:pPr>
            <a:r>
              <a:rPr lang="en-US" sz="1050" dirty="0" smtClean="0"/>
              <a:t> Taking this idea further, one option is to get the business layer to server out JSON or XML data and build a rich Ajax based front end on</a:t>
            </a:r>
            <a:r>
              <a:rPr lang="en-US" sz="1050" baseline="0" dirty="0" smtClean="0"/>
              <a:t> </a:t>
            </a:r>
            <a:r>
              <a:rPr lang="en-US" sz="1050" dirty="0" smtClean="0"/>
              <a:t>that data. </a:t>
            </a:r>
            <a:r>
              <a:rPr lang="en-US" sz="1050" dirty="0" err="1" smtClean="0"/>
              <a:t>GMail</a:t>
            </a:r>
            <a:r>
              <a:rPr lang="en-US" sz="1050" dirty="0" smtClean="0"/>
              <a:t> is a prominent example of this architecture.</a:t>
            </a:r>
            <a:r>
              <a:rPr lang="en-US" sz="1050" baseline="0" dirty="0" smtClean="0"/>
              <a:t> </a:t>
            </a:r>
            <a:r>
              <a:rPr lang="en-US" sz="1050" dirty="0" smtClean="0"/>
              <a:t>Look at "</a:t>
            </a:r>
            <a:r>
              <a:rPr lang="en-US" sz="1050" dirty="0" err="1" smtClean="0"/>
              <a:t>OData</a:t>
            </a:r>
            <a:r>
              <a:rPr lang="en-US" sz="1050" dirty="0" smtClean="0"/>
              <a:t>" as an emerging standard to help with this in a more</a:t>
            </a:r>
            <a:r>
              <a:rPr lang="en-US" sz="1050" baseline="0" dirty="0" smtClean="0"/>
              <a:t> </a:t>
            </a:r>
            <a:r>
              <a:rPr lang="en-US" sz="1050" dirty="0" smtClean="0"/>
              <a:t>formalized manner.</a:t>
            </a:r>
          </a:p>
        </p:txBody>
      </p:sp>
      <p:sp>
        <p:nvSpPr>
          <p:cNvPr id="4" name="Slide Number Placeholder 3"/>
          <p:cNvSpPr>
            <a:spLocks noGrp="1"/>
          </p:cNvSpPr>
          <p:nvPr>
            <p:ph type="sldNum" sz="quarter" idx="10"/>
          </p:nvPr>
        </p:nvSpPr>
        <p:spPr/>
        <p:txBody>
          <a:bodyPr/>
          <a:lstStyle/>
          <a:p>
            <a:fld id="{5A9FB730-0A75-4724-A028-60F716628BFA}"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Web applications are "</a:t>
            </a:r>
            <a:r>
              <a:rPr lang="en-US" dirty="0" err="1" smtClean="0"/>
              <a:t>statefull</a:t>
            </a:r>
            <a:r>
              <a:rPr lang="en-US" dirty="0" smtClean="0"/>
              <a:t>". Worry about the amount of information</a:t>
            </a:r>
            <a:r>
              <a:rPr lang="en-US" baseline="0" dirty="0" smtClean="0"/>
              <a:t> </a:t>
            </a:r>
            <a:r>
              <a:rPr lang="en-US" dirty="0" smtClean="0"/>
              <a:t>in one session. This more than anything will limit the number of</a:t>
            </a:r>
            <a:r>
              <a:rPr lang="en-US" baseline="0" dirty="0" smtClean="0"/>
              <a:t> </a:t>
            </a:r>
            <a:r>
              <a:rPr lang="en-US" dirty="0" smtClean="0"/>
              <a:t>"sessions" one can support concurrently on a given host.</a:t>
            </a:r>
            <a:r>
              <a:rPr lang="en-US" baseline="0" dirty="0" smtClean="0"/>
              <a:t> </a:t>
            </a:r>
            <a:r>
              <a:rPr lang="en-US" dirty="0" smtClean="0"/>
              <a:t>Remember most users will just close the browser instead of "logging out". This will mean that most session are reaped by timeout</a:t>
            </a:r>
            <a:r>
              <a:rPr lang="en-US" baseline="0" dirty="0" smtClean="0"/>
              <a:t> </a:t>
            </a:r>
            <a:r>
              <a:rPr lang="en-US" dirty="0" smtClean="0"/>
              <a:t>and hence will consume resource (read memory) long after the user</a:t>
            </a:r>
            <a:r>
              <a:rPr lang="en-US" baseline="0" dirty="0" smtClean="0"/>
              <a:t> </a:t>
            </a:r>
            <a:r>
              <a:rPr lang="en-US" dirty="0" smtClean="0"/>
              <a:t>has gone away.</a:t>
            </a:r>
          </a:p>
          <a:p>
            <a:pPr>
              <a:buFont typeface="Arial" pitchFamily="34" charset="0"/>
              <a:buChar char="•"/>
            </a:pPr>
            <a:r>
              <a:rPr lang="en-US" dirty="0" smtClean="0"/>
              <a:t> In fact the most scarce resource you have to manage is not "CPU", but</a:t>
            </a:r>
            <a:r>
              <a:rPr lang="en-US" baseline="0" dirty="0" smtClean="0"/>
              <a:t> </a:t>
            </a:r>
            <a:r>
              <a:rPr lang="en-US" dirty="0" smtClean="0"/>
              <a:t>actually memory. This will mean that you could get more millage by</a:t>
            </a:r>
            <a:r>
              <a:rPr lang="en-US" baseline="0" dirty="0" smtClean="0"/>
              <a:t> </a:t>
            </a:r>
            <a:r>
              <a:rPr lang="en-US" dirty="0" smtClean="0"/>
              <a:t>running more "UI" centric processes in dedicated boxes with far fewer</a:t>
            </a:r>
            <a:r>
              <a:rPr lang="en-US" baseline="0" dirty="0" smtClean="0"/>
              <a:t> </a:t>
            </a:r>
            <a:r>
              <a:rPr lang="en-US" dirty="0" smtClean="0"/>
              <a:t>business layers servers service both the UI and API layers.</a:t>
            </a:r>
          </a:p>
          <a:p>
            <a:pPr>
              <a:buFont typeface="Arial" pitchFamily="34" charset="0"/>
              <a:buChar char="•"/>
            </a:pPr>
            <a:r>
              <a:rPr lang="en-US" dirty="0" smtClean="0"/>
              <a:t> This is one of the reasons why process-per-request model systems like</a:t>
            </a:r>
            <a:r>
              <a:rPr lang="en-US" baseline="0" dirty="0" smtClean="0"/>
              <a:t> </a:t>
            </a:r>
            <a:r>
              <a:rPr lang="en-US" dirty="0" smtClean="0"/>
              <a:t>PHP etc., are very good, because you can run a lot of these processes</a:t>
            </a:r>
            <a:r>
              <a:rPr lang="en-US" baseline="0" dirty="0" smtClean="0"/>
              <a:t> </a:t>
            </a:r>
            <a:r>
              <a:rPr lang="en-US" dirty="0" smtClean="0"/>
              <a:t>on a machine and when the </a:t>
            </a:r>
            <a:r>
              <a:rPr lang="en-US" dirty="0" err="1" smtClean="0"/>
              <a:t>reques</a:t>
            </a:r>
            <a:r>
              <a:rPr lang="en-US" dirty="0" smtClean="0"/>
              <a:t> is done, you can just throw the</a:t>
            </a:r>
            <a:r>
              <a:rPr lang="en-US" baseline="0" dirty="0" smtClean="0"/>
              <a:t> </a:t>
            </a:r>
            <a:r>
              <a:rPr lang="en-US" dirty="0" smtClean="0"/>
              <a:t>memory away when the process dies. This also means that you will have</a:t>
            </a:r>
            <a:r>
              <a:rPr lang="en-US" baseline="0" dirty="0" smtClean="0"/>
              <a:t> </a:t>
            </a:r>
            <a:r>
              <a:rPr lang="en-US" dirty="0" smtClean="0"/>
              <a:t>to keep the session data in an external store and not worry about</a:t>
            </a:r>
            <a:r>
              <a:rPr lang="en-US" baseline="0" dirty="0" smtClean="0"/>
              <a:t> </a:t>
            </a:r>
            <a:r>
              <a:rPr lang="en-US" dirty="0" smtClean="0"/>
              <a:t>memory overhead of the same.</a:t>
            </a:r>
          </a:p>
          <a:p>
            <a:pPr>
              <a:buFont typeface="Arial" pitchFamily="34" charset="0"/>
              <a:buChar char="•"/>
            </a:pPr>
            <a:r>
              <a:rPr lang="en-US" dirty="0" smtClean="0"/>
              <a:t>You can also do the external session store on Java based systems, but</a:t>
            </a:r>
            <a:r>
              <a:rPr lang="en-US" baseline="0" dirty="0" smtClean="0"/>
              <a:t> </a:t>
            </a:r>
            <a:r>
              <a:rPr lang="en-US" dirty="0" smtClean="0"/>
              <a:t>not the default.</a:t>
            </a:r>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Differentiate aggressively between stuff that "has to be done now“ within the synchronous flow of a request, versus stuff that can be scheduled for later (asynchronous processing). You can then scale for just the synchronous part of the system independent of the other stuff, which can run on more dedicated batch processing stacks like </a:t>
            </a:r>
            <a:r>
              <a:rPr lang="en-US" baseline="0" dirty="0" err="1" smtClean="0"/>
              <a:t>Hadoop</a:t>
            </a:r>
            <a:r>
              <a:rPr lang="en-US" baseline="0" dirty="0" smtClean="0"/>
              <a:t> etc.</a:t>
            </a:r>
          </a:p>
          <a:p>
            <a:pPr>
              <a:buFont typeface="Arial" pitchFamily="34" charset="0"/>
              <a:buChar char="•"/>
            </a:pPr>
            <a:r>
              <a:rPr lang="en-US" baseline="0" dirty="0" smtClean="0"/>
              <a:t> The more stuff you can do as asynchronous operations, the better you can scale your infrastructure and the higher will be the utilization for the same.</a:t>
            </a:r>
          </a:p>
          <a:p>
            <a:pPr>
              <a:buFont typeface="Arial" pitchFamily="34" charset="0"/>
              <a:buChar char="•"/>
            </a:pPr>
            <a:r>
              <a:rPr lang="en-US" baseline="0" dirty="0" smtClean="0"/>
              <a:t> Synchronous traffic is highly spiky, and you want to scale a smaller set of hardware for this as opposed to the rest of the system.</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Next to memory, the next scarce resource is I/O bandwidth. In fact</a:t>
            </a:r>
            <a:r>
              <a:rPr lang="en-US" baseline="0" dirty="0" smtClean="0"/>
              <a:t> </a:t>
            </a:r>
            <a:r>
              <a:rPr lang="en-US" dirty="0" smtClean="0"/>
              <a:t>a major part of "perceived" application performance is I/O throughput.</a:t>
            </a:r>
            <a:r>
              <a:rPr lang="en-US" baseline="0" dirty="0" smtClean="0"/>
              <a:t> </a:t>
            </a:r>
            <a:r>
              <a:rPr lang="en-US" dirty="0" smtClean="0"/>
              <a:t>Define your data flows accordingly.</a:t>
            </a:r>
          </a:p>
          <a:p>
            <a:pPr>
              <a:buFont typeface="Arial" pitchFamily="34" charset="0"/>
              <a:buChar char="•"/>
            </a:pPr>
            <a:r>
              <a:rPr lang="en-US" dirty="0" smtClean="0"/>
              <a:t> Small things like compressing the data between the web-app and the</a:t>
            </a:r>
            <a:r>
              <a:rPr lang="en-US" baseline="0" dirty="0" smtClean="0"/>
              <a:t> </a:t>
            </a:r>
            <a:r>
              <a:rPr lang="en-US" dirty="0" smtClean="0"/>
              <a:t>browser will have drastic impact on perceived performance of your</a:t>
            </a:r>
            <a:r>
              <a:rPr lang="en-US" baseline="0" dirty="0" smtClean="0"/>
              <a:t> </a:t>
            </a:r>
            <a:r>
              <a:rPr lang="en-US" dirty="0" smtClean="0"/>
              <a:t>application.</a:t>
            </a:r>
          </a:p>
          <a:p>
            <a:pPr>
              <a:buFont typeface="Arial" pitchFamily="34" charset="0"/>
              <a:buChar char="•"/>
            </a:pPr>
            <a:r>
              <a:rPr lang="en-US" dirty="0" smtClean="0"/>
              <a:t> This also means that it is cheaper to perform more computation closer</a:t>
            </a:r>
            <a:r>
              <a:rPr lang="en-US" baseline="0" dirty="0" smtClean="0"/>
              <a:t> </a:t>
            </a:r>
            <a:r>
              <a:rPr lang="en-US" dirty="0" smtClean="0"/>
              <a:t>to the data and then forward the smaller result sets for upstream</a:t>
            </a:r>
            <a:r>
              <a:rPr lang="en-US" baseline="0" dirty="0" smtClean="0"/>
              <a:t> </a:t>
            </a:r>
            <a:r>
              <a:rPr lang="en-US" dirty="0" smtClean="0"/>
              <a:t>processing that sending more data up and trying to filter or compute</a:t>
            </a:r>
            <a:r>
              <a:rPr lang="en-US" baseline="0" dirty="0" smtClean="0"/>
              <a:t> </a:t>
            </a:r>
            <a:r>
              <a:rPr lang="en-US" dirty="0" smtClean="0"/>
              <a:t>at the front-end server layer.</a:t>
            </a:r>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Design your databases so that it is '</a:t>
            </a:r>
            <a:r>
              <a:rPr lang="en-US" dirty="0" err="1" smtClean="0"/>
              <a:t>shardable</a:t>
            </a:r>
            <a:r>
              <a:rPr lang="en-US" dirty="0" smtClean="0"/>
              <a:t>'. You don't have to do</a:t>
            </a:r>
            <a:r>
              <a:rPr lang="en-US" baseline="0" dirty="0" smtClean="0"/>
              <a:t> </a:t>
            </a:r>
            <a:r>
              <a:rPr lang="en-US" dirty="0" smtClean="0"/>
              <a:t>this from day 1, but unless you plan for it, very difficult to do</a:t>
            </a:r>
            <a:r>
              <a:rPr lang="en-US" baseline="0" dirty="0" smtClean="0"/>
              <a:t> </a:t>
            </a:r>
            <a:r>
              <a:rPr lang="en-US" dirty="0" smtClean="0"/>
              <a:t>later. This will become important as your data starts outgrowing</a:t>
            </a:r>
            <a:r>
              <a:rPr lang="en-US" baseline="0" dirty="0" smtClean="0"/>
              <a:t> </a:t>
            </a:r>
            <a:r>
              <a:rPr lang="en-US" dirty="0" smtClean="0"/>
              <a:t>capabilities of a single instance.</a:t>
            </a:r>
          </a:p>
          <a:p>
            <a:pPr>
              <a:buFont typeface="Arial" pitchFamily="34" charset="0"/>
              <a:buChar char="•"/>
            </a:pPr>
            <a:r>
              <a:rPr lang="en-US" dirty="0" smtClean="0"/>
              <a:t> This will also allow you to scale the data layer independent of the</a:t>
            </a:r>
            <a:r>
              <a:rPr lang="en-US" baseline="0" dirty="0" smtClean="0"/>
              <a:t> </a:t>
            </a:r>
            <a:r>
              <a:rPr lang="en-US" dirty="0" smtClean="0"/>
              <a:t>other layers in the stack.</a:t>
            </a:r>
          </a:p>
          <a:p>
            <a:pPr>
              <a:buFont typeface="Arial" pitchFamily="34" charset="0"/>
              <a:buChar char="•"/>
            </a:pPr>
            <a:r>
              <a:rPr lang="en-US" dirty="0" smtClean="0"/>
              <a:t>Worry about your index behavior at the database level. Database</a:t>
            </a:r>
            <a:r>
              <a:rPr lang="en-US" baseline="0" dirty="0" smtClean="0"/>
              <a:t> </a:t>
            </a:r>
            <a:r>
              <a:rPr lang="en-US" dirty="0" smtClean="0"/>
              <a:t>systems like oracle etc will dynamically change the query plans based</a:t>
            </a:r>
            <a:r>
              <a:rPr lang="en-US" baseline="0" dirty="0" smtClean="0"/>
              <a:t> </a:t>
            </a:r>
            <a:r>
              <a:rPr lang="en-US" dirty="0" smtClean="0"/>
              <a:t>on the perceived load. This can really bite you unless you look out</a:t>
            </a:r>
            <a:r>
              <a:rPr lang="en-US" baseline="0" dirty="0" smtClean="0"/>
              <a:t> </a:t>
            </a:r>
            <a:r>
              <a:rPr lang="en-US" dirty="0" smtClean="0"/>
              <a:t>for it. Typical solutions involve either adding addition index's or</a:t>
            </a:r>
            <a:r>
              <a:rPr lang="en-US" baseline="0" dirty="0" smtClean="0"/>
              <a:t> </a:t>
            </a:r>
            <a:r>
              <a:rPr lang="en-US" dirty="0" smtClean="0"/>
              <a:t>hints to your queries to pick the correct set of indexes. This will</a:t>
            </a:r>
            <a:r>
              <a:rPr lang="en-US" baseline="0" dirty="0" smtClean="0"/>
              <a:t> </a:t>
            </a:r>
            <a:r>
              <a:rPr lang="en-US" dirty="0" smtClean="0"/>
              <a:t>especially happen on complex join related queries.</a:t>
            </a:r>
          </a:p>
        </p:txBody>
      </p:sp>
      <p:sp>
        <p:nvSpPr>
          <p:cNvPr id="4" name="Slide Number Placeholder 3"/>
          <p:cNvSpPr>
            <a:spLocks noGrp="1"/>
          </p:cNvSpPr>
          <p:nvPr>
            <p:ph type="sldNum" sz="quarter" idx="10"/>
          </p:nvPr>
        </p:nvSpPr>
        <p:spPr/>
        <p:txBody>
          <a:bodyPr/>
          <a:lstStyle/>
          <a:p>
            <a:fld id="{5A9FB730-0A75-4724-A028-60F716628BFA}"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Think of possibilities of having different stores of data for</a:t>
            </a:r>
            <a:r>
              <a:rPr lang="en-US" baseline="0" dirty="0" smtClean="0"/>
              <a:t> </a:t>
            </a:r>
            <a:r>
              <a:rPr lang="en-US" dirty="0" smtClean="0"/>
              <a:t>different needs. For example, you might have your code information in</a:t>
            </a:r>
            <a:r>
              <a:rPr lang="en-US" baseline="0" dirty="0" smtClean="0"/>
              <a:t> </a:t>
            </a:r>
            <a:r>
              <a:rPr lang="en-US" dirty="0" smtClean="0"/>
              <a:t>an RDBMS database, but for large analysis or batch jobs, it might be</a:t>
            </a:r>
            <a:r>
              <a:rPr lang="en-US" baseline="0" dirty="0" smtClean="0"/>
              <a:t> </a:t>
            </a:r>
            <a:r>
              <a:rPr lang="en-US" dirty="0" smtClean="0"/>
              <a:t>cheaper to ship a 'flattened' copy over to a </a:t>
            </a:r>
            <a:r>
              <a:rPr lang="en-US" dirty="0" err="1" smtClean="0"/>
              <a:t>hadoop</a:t>
            </a:r>
            <a:r>
              <a:rPr lang="en-US" dirty="0" smtClean="0"/>
              <a:t> cluster to process</a:t>
            </a:r>
            <a:r>
              <a:rPr lang="en-US" baseline="0" dirty="0" smtClean="0"/>
              <a:t> </a:t>
            </a:r>
            <a:r>
              <a:rPr lang="en-US" dirty="0" smtClean="0"/>
              <a:t>it rather than loading the database.</a:t>
            </a:r>
          </a:p>
          <a:p>
            <a:pPr>
              <a:buFont typeface="Arial" pitchFamily="34" charset="0"/>
              <a:buChar char="•"/>
            </a:pPr>
            <a:r>
              <a:rPr lang="en-US" dirty="0" smtClean="0"/>
              <a:t> On the same note, If you have multiple kinds of applications working on</a:t>
            </a:r>
            <a:r>
              <a:rPr lang="en-US" baseline="0" dirty="0" smtClean="0"/>
              <a:t> </a:t>
            </a:r>
            <a:r>
              <a:rPr lang="en-US" dirty="0" smtClean="0"/>
              <a:t>related data sets, see if you can partition the processing across</a:t>
            </a:r>
            <a:r>
              <a:rPr lang="en-US" baseline="0" dirty="0" smtClean="0"/>
              <a:t> </a:t>
            </a:r>
            <a:r>
              <a:rPr lang="en-US" dirty="0" smtClean="0"/>
              <a:t>clusters of database servers. Only makes sense if you have huge data</a:t>
            </a:r>
            <a:r>
              <a:rPr lang="en-US" baseline="0" dirty="0" smtClean="0"/>
              <a:t> </a:t>
            </a:r>
            <a:r>
              <a:rPr lang="en-US" dirty="0" smtClean="0"/>
              <a:t>sets being worked on.</a:t>
            </a:r>
            <a:endParaRPr lang="en-US" dirty="0"/>
          </a:p>
        </p:txBody>
      </p:sp>
      <p:sp>
        <p:nvSpPr>
          <p:cNvPr id="4" name="Slide Number Placeholder 3"/>
          <p:cNvSpPr>
            <a:spLocks noGrp="1"/>
          </p:cNvSpPr>
          <p:nvPr>
            <p:ph type="sldNum" sz="quarter" idx="10"/>
          </p:nvPr>
        </p:nvSpPr>
        <p:spPr/>
        <p:txBody>
          <a:bodyPr/>
          <a:lstStyle/>
          <a:p>
            <a:fld id="{5A9FB730-0A75-4724-A028-60F716628BFA}"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30DB843-9A55-495D-85E8-7084F5214FF0}" type="datetimeFigureOut">
              <a:rPr lang="en-US" smtClean="0"/>
              <a:t>5/14/2010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B6441ED-98FA-4CC8-A532-F6117B136104}"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0DB843-9A55-495D-85E8-7084F5214FF0}" type="datetimeFigureOut">
              <a:rPr lang="en-US" smtClean="0"/>
              <a:t>5/14/2010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6441ED-98FA-4CC8-A532-F6117B1361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0DB843-9A55-495D-85E8-7084F5214FF0}" type="datetimeFigureOut">
              <a:rPr lang="en-US" smtClean="0"/>
              <a:t>5/14/2010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6441ED-98FA-4CC8-A532-F6117B1361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0DB843-9A55-495D-85E8-7084F5214FF0}" type="datetimeFigureOut">
              <a:rPr lang="en-US" smtClean="0"/>
              <a:t>5/14/2010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6441ED-98FA-4CC8-A532-F6117B1361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30DB843-9A55-495D-85E8-7084F5214FF0}" type="datetimeFigureOut">
              <a:rPr lang="en-US" smtClean="0"/>
              <a:t>5/14/2010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B6441ED-98FA-4CC8-A532-F6117B136104}"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30DB843-9A55-495D-85E8-7084F5214FF0}" type="datetimeFigureOut">
              <a:rPr lang="en-US" smtClean="0"/>
              <a:t>5/14/2010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B6441ED-98FA-4CC8-A532-F6117B136104}"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30DB843-9A55-495D-85E8-7084F5214FF0}" type="datetimeFigureOut">
              <a:rPr lang="en-US" smtClean="0"/>
              <a:t>5/14/2010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B6441ED-98FA-4CC8-A532-F6117B1361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30DB843-9A55-495D-85E8-7084F5214FF0}" type="datetimeFigureOut">
              <a:rPr lang="en-US" smtClean="0"/>
              <a:t>5/14/2010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B6441ED-98FA-4CC8-A532-F6117B136104}"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30DB843-9A55-495D-85E8-7084F5214FF0}" type="datetimeFigureOut">
              <a:rPr lang="en-US" smtClean="0"/>
              <a:t>5/14/2010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B6441ED-98FA-4CC8-A532-F6117B1361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30DB843-9A55-495D-85E8-7084F5214FF0}" type="datetimeFigureOut">
              <a:rPr lang="en-US" smtClean="0"/>
              <a:t>5/14/2010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B6441ED-98FA-4CC8-A532-F6117B136104}"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30DB843-9A55-495D-85E8-7084F5214FF0}" type="datetimeFigureOut">
              <a:rPr lang="en-US" smtClean="0"/>
              <a:t>5/14/2010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B6441ED-98FA-4CC8-A532-F6117B136104}"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30DB843-9A55-495D-85E8-7084F5214FF0}" type="datetimeFigureOut">
              <a:rPr lang="en-US" smtClean="0"/>
              <a:t>5/14/2010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B6441ED-98FA-4CC8-A532-F6117B136104}"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Learnt Developing Web Applications</a:t>
            </a:r>
            <a:endParaRPr lang="en-US" dirty="0"/>
          </a:p>
        </p:txBody>
      </p:sp>
      <p:sp>
        <p:nvSpPr>
          <p:cNvPr id="3" name="Subtitle 2"/>
          <p:cNvSpPr>
            <a:spLocks noGrp="1"/>
          </p:cNvSpPr>
          <p:nvPr>
            <p:ph type="subTitle" idx="1"/>
          </p:nvPr>
        </p:nvSpPr>
        <p:spPr/>
        <p:txBody>
          <a:bodyPr/>
          <a:lstStyle/>
          <a:p>
            <a:r>
              <a:rPr lang="en-US" dirty="0" smtClean="0"/>
              <a:t>Satyadeep Musuvathy</a:t>
            </a:r>
          </a:p>
          <a:p>
            <a:r>
              <a:rPr lang="en-US" dirty="0" smtClean="0"/>
              <a:t>Architect, Yahoo!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Data</a:t>
            </a:r>
            <a:br>
              <a:rPr lang="en-US" dirty="0" smtClean="0"/>
            </a:br>
            <a:r>
              <a:rPr lang="en-US" sz="3100" dirty="0" smtClean="0"/>
              <a:t>Make data “</a:t>
            </a:r>
            <a:r>
              <a:rPr lang="en-US" sz="3100" dirty="0" err="1" smtClean="0"/>
              <a:t>Shardable</a:t>
            </a:r>
            <a:r>
              <a:rPr lang="en-US" sz="3100" dirty="0" smtClean="0"/>
              <a:t>”</a:t>
            </a:r>
            <a:endParaRPr lang="en-US" sz="2700" dirty="0"/>
          </a:p>
        </p:txBody>
      </p:sp>
      <p:grpSp>
        <p:nvGrpSpPr>
          <p:cNvPr id="9" name="Group 8"/>
          <p:cNvGrpSpPr/>
          <p:nvPr/>
        </p:nvGrpSpPr>
        <p:grpSpPr>
          <a:xfrm>
            <a:off x="914400" y="1752600"/>
            <a:ext cx="7315200" cy="3433763"/>
            <a:chOff x="838200" y="1600200"/>
            <a:chExt cx="7315200" cy="3433763"/>
          </a:xfrm>
        </p:grpSpPr>
        <p:pic>
          <p:nvPicPr>
            <p:cNvPr id="7170" name="Picture 2" descr="C:\Documents and Settings\satyasm\Local Settings\Temporary Internet Files\Content.IE5\MPEHWHUR\MP900422117[1].jpg"/>
            <p:cNvPicPr>
              <a:picLocks noChangeAspect="1" noChangeArrowheads="1"/>
            </p:cNvPicPr>
            <p:nvPr/>
          </p:nvPicPr>
          <p:blipFill>
            <a:blip r:embed="rId3" cstate="print"/>
            <a:srcRect/>
            <a:stretch>
              <a:fillRect/>
            </a:stretch>
          </p:blipFill>
          <p:spPr bwMode="auto">
            <a:xfrm>
              <a:off x="838200" y="1600200"/>
              <a:ext cx="2314873" cy="3352800"/>
            </a:xfrm>
            <a:prstGeom prst="rect">
              <a:avLst/>
            </a:prstGeom>
            <a:noFill/>
          </p:spPr>
        </p:pic>
        <p:pic>
          <p:nvPicPr>
            <p:cNvPr id="7172" name="Picture 4" descr="C:\Documents and Settings\satyasm\Local Settings\Temporary Internet Files\Content.IE5\MPEHWHUR\MC900055423[1].wmf"/>
            <p:cNvPicPr>
              <a:picLocks noChangeAspect="1" noChangeArrowheads="1"/>
            </p:cNvPicPr>
            <p:nvPr/>
          </p:nvPicPr>
          <p:blipFill>
            <a:blip r:embed="rId4" cstate="print"/>
            <a:srcRect/>
            <a:stretch>
              <a:fillRect/>
            </a:stretch>
          </p:blipFill>
          <p:spPr bwMode="auto">
            <a:xfrm>
              <a:off x="5003800" y="1600200"/>
              <a:ext cx="3149600" cy="3433763"/>
            </a:xfrm>
            <a:prstGeom prst="rect">
              <a:avLst/>
            </a:prstGeom>
            <a:noFill/>
          </p:spPr>
        </p:pic>
        <p:sp>
          <p:nvSpPr>
            <p:cNvPr id="7" name="Right Arrow 6"/>
            <p:cNvSpPr/>
            <p:nvPr/>
          </p:nvSpPr>
          <p:spPr>
            <a:xfrm>
              <a:off x="3429000" y="3200400"/>
              <a:ext cx="1752600"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8" name="TextBox 7"/>
          <p:cNvSpPr txBox="1"/>
          <p:nvPr/>
        </p:nvSpPr>
        <p:spPr>
          <a:xfrm>
            <a:off x="685800" y="5638800"/>
            <a:ext cx="7772400" cy="830997"/>
          </a:xfrm>
          <a:prstGeom prst="rect">
            <a:avLst/>
          </a:prstGeom>
          <a:noFill/>
        </p:spPr>
        <p:txBody>
          <a:bodyPr wrap="square" rtlCol="0">
            <a:spAutoFit/>
          </a:bodyPr>
          <a:lstStyle/>
          <a:p>
            <a:pPr algn="ctr"/>
            <a:r>
              <a:rPr lang="en-US" sz="2400" dirty="0" smtClean="0"/>
              <a:t>“</a:t>
            </a:r>
            <a:r>
              <a:rPr lang="en-US" sz="2400" dirty="0" err="1" smtClean="0"/>
              <a:t>Shardable</a:t>
            </a:r>
            <a:r>
              <a:rPr lang="en-US" sz="2400" dirty="0" smtClean="0"/>
              <a:t>” data will allow you to scale out your data demands as the application grows.</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Data</a:t>
            </a:r>
            <a:br>
              <a:rPr lang="en-US" dirty="0" smtClean="0"/>
            </a:br>
            <a:r>
              <a:rPr lang="en-US" sz="3100" dirty="0" smtClean="0"/>
              <a:t>Consider multiple stores for data</a:t>
            </a:r>
            <a:endParaRPr lang="en-US" dirty="0"/>
          </a:p>
        </p:txBody>
      </p:sp>
      <p:grpSp>
        <p:nvGrpSpPr>
          <p:cNvPr id="32" name="Group 31"/>
          <p:cNvGrpSpPr/>
          <p:nvPr/>
        </p:nvGrpSpPr>
        <p:grpSpPr>
          <a:xfrm>
            <a:off x="762000" y="1600200"/>
            <a:ext cx="7620000" cy="3112532"/>
            <a:chOff x="762000" y="1981200"/>
            <a:chExt cx="7620000" cy="3112532"/>
          </a:xfrm>
        </p:grpSpPr>
        <p:sp>
          <p:nvSpPr>
            <p:cNvPr id="26" name="Right Arrow 25"/>
            <p:cNvSpPr/>
            <p:nvPr/>
          </p:nvSpPr>
          <p:spPr>
            <a:xfrm rot="10800000">
              <a:off x="3352800" y="3200400"/>
              <a:ext cx="2286000"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8195" name="Picture 3" descr="C:\Documents and Settings\satyasm\Local Settings\Temporary Internet Files\Content.IE5\SB41252Z\MC900298595[1].wmf"/>
            <p:cNvPicPr>
              <a:picLocks noChangeAspect="1" noChangeArrowheads="1"/>
            </p:cNvPicPr>
            <p:nvPr/>
          </p:nvPicPr>
          <p:blipFill>
            <a:blip r:embed="rId3" cstate="print"/>
            <a:srcRect/>
            <a:stretch>
              <a:fillRect/>
            </a:stretch>
          </p:blipFill>
          <p:spPr bwMode="auto">
            <a:xfrm>
              <a:off x="3657600" y="2438400"/>
              <a:ext cx="1736725" cy="1671638"/>
            </a:xfrm>
            <a:prstGeom prst="rect">
              <a:avLst/>
            </a:prstGeom>
            <a:noFill/>
          </p:spPr>
        </p:pic>
        <p:pic>
          <p:nvPicPr>
            <p:cNvPr id="8207" name="Picture 15" descr="C:\Documents and Settings\satyasm\Local Settings\Temporary Internet Files\Content.IE5\SB41252Z\MP900430744[1].jpg"/>
            <p:cNvPicPr>
              <a:picLocks noChangeAspect="1" noChangeArrowheads="1"/>
            </p:cNvPicPr>
            <p:nvPr/>
          </p:nvPicPr>
          <p:blipFill>
            <a:blip r:embed="rId4" cstate="print"/>
            <a:srcRect/>
            <a:stretch>
              <a:fillRect/>
            </a:stretch>
          </p:blipFill>
          <p:spPr bwMode="auto">
            <a:xfrm>
              <a:off x="762000" y="1981201"/>
              <a:ext cx="2438400" cy="2464878"/>
            </a:xfrm>
            <a:prstGeom prst="rect">
              <a:avLst/>
            </a:prstGeom>
            <a:noFill/>
          </p:spPr>
        </p:pic>
        <p:pic>
          <p:nvPicPr>
            <p:cNvPr id="8216" name="Picture 24" descr="C:\Documents and Settings\satyasm\Local Settings\Temporary Internet Files\Content.IE5\MPEHWHUR\MP900402686[1].jpg"/>
            <p:cNvPicPr>
              <a:picLocks noChangeAspect="1" noChangeArrowheads="1"/>
            </p:cNvPicPr>
            <p:nvPr/>
          </p:nvPicPr>
          <p:blipFill>
            <a:blip r:embed="rId5" cstate="print"/>
            <a:srcRect/>
            <a:stretch>
              <a:fillRect/>
            </a:stretch>
          </p:blipFill>
          <p:spPr bwMode="auto">
            <a:xfrm>
              <a:off x="5791200" y="1981200"/>
              <a:ext cx="2590800" cy="2563264"/>
            </a:xfrm>
            <a:prstGeom prst="rect">
              <a:avLst/>
            </a:prstGeom>
            <a:noFill/>
          </p:spPr>
        </p:pic>
        <p:sp>
          <p:nvSpPr>
            <p:cNvPr id="27" name="TextBox 26"/>
            <p:cNvSpPr txBox="1"/>
            <p:nvPr/>
          </p:nvSpPr>
          <p:spPr>
            <a:xfrm>
              <a:off x="1600200" y="4648200"/>
              <a:ext cx="685800" cy="369332"/>
            </a:xfrm>
            <a:prstGeom prst="rect">
              <a:avLst/>
            </a:prstGeom>
            <a:noFill/>
          </p:spPr>
          <p:txBody>
            <a:bodyPr wrap="square" rtlCol="0">
              <a:spAutoFit/>
            </a:bodyPr>
            <a:lstStyle/>
            <a:p>
              <a:r>
                <a:rPr lang="en-US" dirty="0" smtClean="0"/>
                <a:t>Grid</a:t>
              </a:r>
              <a:endParaRPr lang="en-US" dirty="0"/>
            </a:p>
          </p:txBody>
        </p:sp>
        <p:sp>
          <p:nvSpPr>
            <p:cNvPr id="28" name="TextBox 27"/>
            <p:cNvSpPr txBox="1"/>
            <p:nvPr/>
          </p:nvSpPr>
          <p:spPr>
            <a:xfrm>
              <a:off x="6553200" y="4724400"/>
              <a:ext cx="1219200" cy="369332"/>
            </a:xfrm>
            <a:prstGeom prst="rect">
              <a:avLst/>
            </a:prstGeom>
            <a:noFill/>
          </p:spPr>
          <p:txBody>
            <a:bodyPr wrap="square" rtlCol="0">
              <a:spAutoFit/>
            </a:bodyPr>
            <a:lstStyle/>
            <a:p>
              <a:r>
                <a:rPr lang="en-US" dirty="0" smtClean="0"/>
                <a:t>Database</a:t>
              </a:r>
              <a:endParaRPr lang="en-US" dirty="0"/>
            </a:p>
          </p:txBody>
        </p:sp>
      </p:grpSp>
      <p:sp>
        <p:nvSpPr>
          <p:cNvPr id="29" name="TextBox 28"/>
          <p:cNvSpPr txBox="1"/>
          <p:nvPr/>
        </p:nvSpPr>
        <p:spPr>
          <a:xfrm>
            <a:off x="838200" y="5638800"/>
            <a:ext cx="7543800" cy="707886"/>
          </a:xfrm>
          <a:prstGeom prst="rect">
            <a:avLst/>
          </a:prstGeom>
          <a:noFill/>
        </p:spPr>
        <p:txBody>
          <a:bodyPr wrap="square" rtlCol="0">
            <a:spAutoFit/>
          </a:bodyPr>
          <a:lstStyle/>
          <a:p>
            <a:pPr algn="ctr"/>
            <a:r>
              <a:rPr lang="en-US" sz="2000" dirty="0" smtClean="0"/>
              <a:t>Consider shipping copy of the data to Grid or dedicated machines for batch or “secondary” tasks.</a:t>
            </a:r>
            <a:endParaRPr lang="en-US" sz="2000" dirty="0"/>
          </a:p>
        </p:txBody>
      </p:sp>
      <p:sp>
        <p:nvSpPr>
          <p:cNvPr id="30" name="TextBox 29"/>
          <p:cNvSpPr txBox="1"/>
          <p:nvPr/>
        </p:nvSpPr>
        <p:spPr>
          <a:xfrm>
            <a:off x="2305050" y="4876800"/>
            <a:ext cx="4533900" cy="584775"/>
          </a:xfrm>
          <a:prstGeom prst="rect">
            <a:avLst/>
          </a:prstGeom>
          <a:noFill/>
        </p:spPr>
        <p:txBody>
          <a:bodyPr wrap="square" rtlCol="0">
            <a:spAutoFit/>
          </a:bodyPr>
          <a:lstStyle/>
          <a:p>
            <a:pPr algn="ctr"/>
            <a:r>
              <a:rPr lang="en-US" sz="3200" dirty="0" smtClean="0"/>
              <a:t>“Divide and Conquer”</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Autofit/>
          </a:bodyPr>
          <a:lstStyle/>
          <a:p>
            <a:pPr algn="ctr"/>
            <a:r>
              <a:rPr lang="en-US" sz="8800" dirty="0" smtClean="0"/>
              <a:t>Operations</a:t>
            </a:r>
            <a:endParaRPr lang="en-US" sz="8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a:t>
            </a:r>
            <a:br>
              <a:rPr lang="en-US" dirty="0" smtClean="0"/>
            </a:br>
            <a:r>
              <a:rPr lang="en-US" sz="3600" dirty="0" smtClean="0"/>
              <a:t>Utilization is very spiky</a:t>
            </a:r>
            <a:endParaRPr lang="en-US" dirty="0"/>
          </a:p>
        </p:txBody>
      </p:sp>
      <p:pic>
        <p:nvPicPr>
          <p:cNvPr id="9227" name="Picture 11" descr="C:\Documents and Settings\satyasm\Local Settings\Temporary Internet Files\Content.IE5\EPSDEN4D\MC900238403[1].wmf"/>
          <p:cNvPicPr>
            <a:picLocks noChangeAspect="1" noChangeArrowheads="1"/>
          </p:cNvPicPr>
          <p:nvPr/>
        </p:nvPicPr>
        <p:blipFill>
          <a:blip r:embed="rId3" cstate="print"/>
          <a:srcRect/>
          <a:stretch>
            <a:fillRect/>
          </a:stretch>
        </p:blipFill>
        <p:spPr bwMode="auto">
          <a:xfrm>
            <a:off x="838200" y="1447800"/>
            <a:ext cx="7543800" cy="2165350"/>
          </a:xfrm>
          <a:prstGeom prst="rect">
            <a:avLst/>
          </a:prstGeom>
          <a:noFill/>
        </p:spPr>
      </p:pic>
      <p:pic>
        <p:nvPicPr>
          <p:cNvPr id="9232" name="Picture 16" descr="C:\Documents and Settings\satyasm\Local Settings\Temporary Internet Files\Content.IE5\MPEHWHUR\MP900438570[1].jpg"/>
          <p:cNvPicPr>
            <a:picLocks noChangeAspect="1" noChangeArrowheads="1"/>
          </p:cNvPicPr>
          <p:nvPr/>
        </p:nvPicPr>
        <p:blipFill>
          <a:blip r:embed="rId4" cstate="print"/>
          <a:srcRect/>
          <a:stretch>
            <a:fillRect/>
          </a:stretch>
        </p:blipFill>
        <p:spPr bwMode="auto">
          <a:xfrm>
            <a:off x="990600" y="3857367"/>
            <a:ext cx="1447800" cy="2162433"/>
          </a:xfrm>
          <a:prstGeom prst="rect">
            <a:avLst/>
          </a:prstGeom>
          <a:noFill/>
        </p:spPr>
      </p:pic>
      <p:sp>
        <p:nvSpPr>
          <p:cNvPr id="18" name="TextBox 17"/>
          <p:cNvSpPr txBox="1"/>
          <p:nvPr/>
        </p:nvSpPr>
        <p:spPr>
          <a:xfrm>
            <a:off x="2590800" y="4191000"/>
            <a:ext cx="6019800" cy="1384995"/>
          </a:xfrm>
          <a:prstGeom prst="rect">
            <a:avLst/>
          </a:prstGeom>
          <a:noFill/>
        </p:spPr>
        <p:txBody>
          <a:bodyPr wrap="square" rtlCol="0">
            <a:spAutoFit/>
          </a:bodyPr>
          <a:lstStyle/>
          <a:p>
            <a:pPr algn="just"/>
            <a:r>
              <a:rPr lang="en-US" sz="2800" dirty="0" smtClean="0"/>
              <a:t>Plan for peak loads, but try to distribute processing over time </a:t>
            </a:r>
          </a:p>
          <a:p>
            <a:pPr algn="just"/>
            <a:r>
              <a:rPr lang="en-US" sz="2800" dirty="0" smtClean="0"/>
              <a:t>to minimize over-provisioning.</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a:t>
            </a:r>
            <a:br>
              <a:rPr lang="en-US" dirty="0" smtClean="0"/>
            </a:br>
            <a:r>
              <a:rPr lang="en-US" sz="3100" dirty="0" smtClean="0"/>
              <a:t>Constantly monitor systems</a:t>
            </a:r>
            <a:endParaRPr lang="en-US" dirty="0"/>
          </a:p>
        </p:txBody>
      </p:sp>
      <p:sp>
        <p:nvSpPr>
          <p:cNvPr id="7" name="Content Placeholder 6"/>
          <p:cNvSpPr>
            <a:spLocks noGrp="1"/>
          </p:cNvSpPr>
          <p:nvPr>
            <p:ph sz="half" idx="2"/>
          </p:nvPr>
        </p:nvSpPr>
        <p:spPr/>
        <p:txBody>
          <a:bodyPr/>
          <a:lstStyle/>
          <a:p>
            <a:r>
              <a:rPr lang="en-US" dirty="0" smtClean="0"/>
              <a:t>Constantly monitor the system for CPU, Memory, Disk and I/O</a:t>
            </a:r>
          </a:p>
          <a:p>
            <a:endParaRPr lang="en-US" dirty="0" smtClean="0"/>
          </a:p>
          <a:p>
            <a:r>
              <a:rPr lang="en-US" dirty="0" smtClean="0"/>
              <a:t>Have system “raise” events for critical issues rather then parsing log files. </a:t>
            </a:r>
            <a:endParaRPr lang="en-US" dirty="0"/>
          </a:p>
        </p:txBody>
      </p:sp>
      <p:pic>
        <p:nvPicPr>
          <p:cNvPr id="10242" name="Picture 2" descr="C:\Documents and Settings\satyasm\Local Settings\Temporary Internet Files\Content.IE5\SB41252Z\MC900082303[1].wmf"/>
          <p:cNvPicPr>
            <a:picLocks noChangeAspect="1" noChangeArrowheads="1"/>
          </p:cNvPicPr>
          <p:nvPr/>
        </p:nvPicPr>
        <p:blipFill>
          <a:blip r:embed="rId3" cstate="print"/>
          <a:srcRect/>
          <a:stretch>
            <a:fillRect/>
          </a:stretch>
        </p:blipFill>
        <p:spPr bwMode="auto">
          <a:xfrm>
            <a:off x="1295400" y="1905000"/>
            <a:ext cx="2971800" cy="38683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Operations</a:t>
            </a:r>
            <a:br>
              <a:rPr lang="en-US" dirty="0" smtClean="0"/>
            </a:br>
            <a:r>
              <a:rPr lang="en-US" sz="3600" dirty="0" smtClean="0"/>
              <a:t>Have a failover plan</a:t>
            </a:r>
            <a:endParaRPr lang="en-US" dirty="0"/>
          </a:p>
        </p:txBody>
      </p:sp>
      <p:sp>
        <p:nvSpPr>
          <p:cNvPr id="12" name="Content Placeholder 11"/>
          <p:cNvSpPr>
            <a:spLocks noGrp="1"/>
          </p:cNvSpPr>
          <p:nvPr>
            <p:ph idx="1"/>
          </p:nvPr>
        </p:nvSpPr>
        <p:spPr>
          <a:xfrm>
            <a:off x="457200" y="5410199"/>
            <a:ext cx="8229600" cy="762317"/>
          </a:xfrm>
        </p:spPr>
        <p:txBody>
          <a:bodyPr>
            <a:normAutofit fontScale="85000" lnSpcReduction="20000"/>
          </a:bodyPr>
          <a:lstStyle/>
          <a:p>
            <a:pPr algn="ctr">
              <a:buNone/>
            </a:pPr>
            <a:r>
              <a:rPr lang="en-US" dirty="0" smtClean="0"/>
              <a:t>Plan and “TEST” backup systems. </a:t>
            </a:r>
          </a:p>
          <a:p>
            <a:pPr algn="ctr">
              <a:buNone/>
            </a:pPr>
            <a:r>
              <a:rPr lang="en-US" dirty="0" smtClean="0"/>
              <a:t>Look for and prevent domino effects of failure</a:t>
            </a:r>
            <a:endParaRPr lang="en-US" dirty="0"/>
          </a:p>
        </p:txBody>
      </p:sp>
      <p:grpSp>
        <p:nvGrpSpPr>
          <p:cNvPr id="29" name="Group 28"/>
          <p:cNvGrpSpPr/>
          <p:nvPr/>
        </p:nvGrpSpPr>
        <p:grpSpPr>
          <a:xfrm>
            <a:off x="1028700" y="1676400"/>
            <a:ext cx="7086600" cy="3200400"/>
            <a:chOff x="609600" y="1447800"/>
            <a:chExt cx="7696200" cy="3810000"/>
          </a:xfrm>
        </p:grpSpPr>
        <p:pic>
          <p:nvPicPr>
            <p:cNvPr id="11269" name="Picture 5" descr="C:\Documents and Settings\satyasm\Local Settings\Temporary Internet Files\Content.IE5\MPEHWHUR\MP900401605[1].jpg"/>
            <p:cNvPicPr>
              <a:picLocks noChangeAspect="1" noChangeArrowheads="1"/>
            </p:cNvPicPr>
            <p:nvPr/>
          </p:nvPicPr>
          <p:blipFill>
            <a:blip r:embed="rId3" cstate="print"/>
            <a:srcRect/>
            <a:stretch>
              <a:fillRect/>
            </a:stretch>
          </p:blipFill>
          <p:spPr bwMode="auto">
            <a:xfrm>
              <a:off x="6324600" y="3276600"/>
              <a:ext cx="1981200" cy="1981200"/>
            </a:xfrm>
            <a:prstGeom prst="rect">
              <a:avLst/>
            </a:prstGeom>
            <a:noFill/>
          </p:spPr>
        </p:pic>
        <p:pic>
          <p:nvPicPr>
            <p:cNvPr id="11280" name="Picture 16" descr="C:\Documents and Settings\satyasm\Local Settings\Temporary Internet Files\Content.IE5\41KDUXEP\MP900448322[1].jpg"/>
            <p:cNvPicPr>
              <a:picLocks noChangeAspect="1" noChangeArrowheads="1"/>
            </p:cNvPicPr>
            <p:nvPr/>
          </p:nvPicPr>
          <p:blipFill>
            <a:blip r:embed="rId4" cstate="print"/>
            <a:srcRect/>
            <a:stretch>
              <a:fillRect/>
            </a:stretch>
          </p:blipFill>
          <p:spPr bwMode="auto">
            <a:xfrm>
              <a:off x="609600" y="1447800"/>
              <a:ext cx="2438400" cy="3657600"/>
            </a:xfrm>
            <a:prstGeom prst="rect">
              <a:avLst/>
            </a:prstGeom>
            <a:noFill/>
          </p:spPr>
        </p:pic>
        <p:sp>
          <p:nvSpPr>
            <p:cNvPr id="23" name="Right Arrow 22"/>
            <p:cNvSpPr/>
            <p:nvPr/>
          </p:nvSpPr>
          <p:spPr>
            <a:xfrm>
              <a:off x="3216016" y="4227169"/>
              <a:ext cx="2879984" cy="4572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quot;No&quot; Symbol 23"/>
            <p:cNvSpPr/>
            <p:nvPr/>
          </p:nvSpPr>
          <p:spPr>
            <a:xfrm>
              <a:off x="4114800" y="3962400"/>
              <a:ext cx="914400" cy="914400"/>
            </a:xfrm>
            <a:prstGeom prst="noSmok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pic>
          <p:nvPicPr>
            <p:cNvPr id="11281" name="Picture 17" descr="C:\Program Files\Microsoft Office\MEDIA\CAGCAT10\j0300520.gif"/>
            <p:cNvPicPr>
              <a:picLocks noChangeAspect="1" noChangeArrowheads="1" noCrop="1"/>
            </p:cNvPicPr>
            <p:nvPr/>
          </p:nvPicPr>
          <p:blipFill>
            <a:blip r:embed="rId5" cstate="print"/>
            <a:srcRect/>
            <a:stretch>
              <a:fillRect/>
            </a:stretch>
          </p:blipFill>
          <p:spPr bwMode="auto">
            <a:xfrm>
              <a:off x="6324600" y="1447800"/>
              <a:ext cx="1981200" cy="1703832"/>
            </a:xfrm>
            <a:prstGeom prst="rect">
              <a:avLst/>
            </a:prstGeom>
            <a:noFill/>
          </p:spPr>
        </p:pic>
        <p:sp>
          <p:nvSpPr>
            <p:cNvPr id="26" name="Right Arrow 25"/>
            <p:cNvSpPr/>
            <p:nvPr/>
          </p:nvSpPr>
          <p:spPr>
            <a:xfrm>
              <a:off x="3276600" y="1981200"/>
              <a:ext cx="2879984" cy="4572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282" name="Picture 18" descr="C:\Documents and Settings\satyasm\Local Settings\Temporary Internet Files\Content.IE5\SB41252Z\MC900432530[1].png"/>
            <p:cNvPicPr>
              <a:picLocks noChangeAspect="1" noChangeArrowheads="1"/>
            </p:cNvPicPr>
            <p:nvPr/>
          </p:nvPicPr>
          <p:blipFill>
            <a:blip r:embed="rId6" cstate="print"/>
            <a:srcRect/>
            <a:stretch>
              <a:fillRect/>
            </a:stretch>
          </p:blipFill>
          <p:spPr bwMode="auto">
            <a:xfrm>
              <a:off x="3733800" y="1676400"/>
              <a:ext cx="1701587" cy="1168254"/>
            </a:xfrm>
            <a:prstGeom prst="rect">
              <a:avLst/>
            </a:prstGeom>
            <a:noFill/>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715000" y="4572000"/>
            <a:ext cx="3048000" cy="1143000"/>
          </a:xfrm>
        </p:spPr>
        <p:txBody>
          <a:bodyPr>
            <a:noAutofit/>
          </a:bodyPr>
          <a:lstStyle/>
          <a:p>
            <a:pPr algn="ctr"/>
            <a:r>
              <a:rPr lang="en-US" sz="6600" dirty="0" smtClean="0"/>
              <a:t>Q &amp; A</a:t>
            </a:r>
            <a:endParaRPr lang="en-US" sz="6600" dirty="0"/>
          </a:p>
        </p:txBody>
      </p:sp>
      <p:pic>
        <p:nvPicPr>
          <p:cNvPr id="12291" name="Picture 3" descr="C:\Documents and Settings\satyasm\Local Settings\Temporary Internet Files\Content.IE5\41KDUXEP\MP900302931[1].jpg"/>
          <p:cNvPicPr>
            <a:picLocks noChangeAspect="1" noChangeArrowheads="1"/>
          </p:cNvPicPr>
          <p:nvPr/>
        </p:nvPicPr>
        <p:blipFill>
          <a:blip r:embed="rId2" cstate="print"/>
          <a:srcRect/>
          <a:stretch>
            <a:fillRect/>
          </a:stretch>
        </p:blipFill>
        <p:spPr bwMode="auto">
          <a:xfrm>
            <a:off x="457200" y="838200"/>
            <a:ext cx="3182983" cy="5181600"/>
          </a:xfrm>
          <a:prstGeom prst="rect">
            <a:avLst/>
          </a:prstGeom>
          <a:noFill/>
        </p:spPr>
      </p:pic>
      <p:sp>
        <p:nvSpPr>
          <p:cNvPr id="5" name="TextBox 4"/>
          <p:cNvSpPr txBox="1"/>
          <p:nvPr/>
        </p:nvSpPr>
        <p:spPr>
          <a:xfrm>
            <a:off x="3810000" y="1600200"/>
            <a:ext cx="5029200" cy="1200329"/>
          </a:xfrm>
          <a:prstGeom prst="rect">
            <a:avLst/>
          </a:prstGeom>
          <a:noFill/>
        </p:spPr>
        <p:txBody>
          <a:bodyPr wrap="square" rtlCol="0">
            <a:spAutoFit/>
          </a:bodyPr>
          <a:lstStyle/>
          <a:p>
            <a:pPr algn="ctr"/>
            <a:r>
              <a:rPr lang="en-US" sz="7200" dirty="0" smtClean="0"/>
              <a:t>Thank You!</a:t>
            </a:r>
            <a:endParaRPr lang="en-US" sz="7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Balance</a:t>
            </a:r>
            <a:endParaRPr lang="en-US" dirty="0"/>
          </a:p>
        </p:txBody>
      </p:sp>
      <p:pic>
        <p:nvPicPr>
          <p:cNvPr id="1031" name="Picture 7" descr="C:\Documents and Settings\satyasm\Local Settings\Temporary Internet Files\Content.IE5\41KDUXEP\MC900016615[1].wmf"/>
          <p:cNvPicPr>
            <a:picLocks noChangeAspect="1" noChangeArrowheads="1"/>
          </p:cNvPicPr>
          <p:nvPr/>
        </p:nvPicPr>
        <p:blipFill>
          <a:blip r:embed="rId3" cstate="print"/>
          <a:srcRect/>
          <a:stretch>
            <a:fillRect/>
          </a:stretch>
        </p:blipFill>
        <p:spPr bwMode="auto">
          <a:xfrm>
            <a:off x="2927079" y="1676400"/>
            <a:ext cx="3289842" cy="3106202"/>
          </a:xfrm>
          <a:prstGeom prst="rect">
            <a:avLst/>
          </a:prstGeom>
          <a:noFill/>
        </p:spPr>
      </p:pic>
      <p:sp>
        <p:nvSpPr>
          <p:cNvPr id="16" name="TextBox 15"/>
          <p:cNvSpPr txBox="1"/>
          <p:nvPr/>
        </p:nvSpPr>
        <p:spPr>
          <a:xfrm>
            <a:off x="609600" y="5420380"/>
            <a:ext cx="7924800" cy="523220"/>
          </a:xfrm>
          <a:prstGeom prst="rect">
            <a:avLst/>
          </a:prstGeom>
          <a:noFill/>
        </p:spPr>
        <p:txBody>
          <a:bodyPr wrap="square" rtlCol="0">
            <a:spAutoFit/>
          </a:bodyPr>
          <a:lstStyle/>
          <a:p>
            <a:r>
              <a:rPr lang="en-US" sz="2800" dirty="0" smtClean="0"/>
              <a:t>Balance between System, Data and Operations</a:t>
            </a:r>
            <a:endParaRPr lang="en-US" sz="2800" dirty="0"/>
          </a:p>
        </p:txBody>
      </p:sp>
      <p:sp>
        <p:nvSpPr>
          <p:cNvPr id="17" name="TextBox 16"/>
          <p:cNvSpPr txBox="1"/>
          <p:nvPr/>
        </p:nvSpPr>
        <p:spPr>
          <a:xfrm>
            <a:off x="6172200" y="3810000"/>
            <a:ext cx="2438400" cy="923330"/>
          </a:xfrm>
          <a:prstGeom prst="rect">
            <a:avLst/>
          </a:prstGeom>
          <a:noFill/>
        </p:spPr>
        <p:txBody>
          <a:bodyPr wrap="square" rtlCol="0">
            <a:spAutoFit/>
          </a:bodyPr>
          <a:lstStyle/>
          <a:p>
            <a:r>
              <a:rPr lang="en-US" dirty="0" smtClean="0"/>
              <a:t>If even one of the legs is in-correct, the stool tends to topple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0"/>
            <a:ext cx="8229600" cy="1371600"/>
          </a:xfrm>
        </p:spPr>
        <p:txBody>
          <a:bodyPr anchor="ctr">
            <a:noAutofit/>
          </a:bodyPr>
          <a:lstStyle/>
          <a:p>
            <a:pPr algn="ctr"/>
            <a:r>
              <a:rPr lang="en-US" sz="8800" dirty="0" smtClean="0"/>
              <a:t>Systems</a:t>
            </a:r>
            <a:endParaRPr lang="en-US" sz="8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Evolve</a:t>
            </a:r>
            <a:br>
              <a:rPr lang="en-US" dirty="0" smtClean="0"/>
            </a:br>
            <a:r>
              <a:rPr lang="en-US" sz="3100" dirty="0" smtClean="0"/>
              <a:t>Design for evolution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p:txBody>
      </p:sp>
      <p:pic>
        <p:nvPicPr>
          <p:cNvPr id="2057" name="Picture 9" descr="C:\Documents and Settings\satyasm\Local Settings\Temporary Internet Files\Content.IE5\MPEHWHUR\MC900132645[1].wmf"/>
          <p:cNvPicPr>
            <a:picLocks noChangeAspect="1" noChangeArrowheads="1"/>
          </p:cNvPicPr>
          <p:nvPr/>
        </p:nvPicPr>
        <p:blipFill>
          <a:blip r:embed="rId3" cstate="print"/>
          <a:srcRect/>
          <a:stretch>
            <a:fillRect/>
          </a:stretch>
        </p:blipFill>
        <p:spPr bwMode="auto">
          <a:xfrm>
            <a:off x="1308612" y="1447800"/>
            <a:ext cx="6539988" cy="4191000"/>
          </a:xfrm>
          <a:prstGeom prst="rect">
            <a:avLst/>
          </a:prstGeom>
          <a:noFill/>
        </p:spPr>
      </p:pic>
      <p:sp>
        <p:nvSpPr>
          <p:cNvPr id="13" name="TextBox 12"/>
          <p:cNvSpPr txBox="1"/>
          <p:nvPr/>
        </p:nvSpPr>
        <p:spPr>
          <a:xfrm>
            <a:off x="914400" y="5867400"/>
            <a:ext cx="7315200" cy="523220"/>
          </a:xfrm>
          <a:prstGeom prst="rect">
            <a:avLst/>
          </a:prstGeom>
          <a:noFill/>
        </p:spPr>
        <p:txBody>
          <a:bodyPr wrap="square" rtlCol="0">
            <a:spAutoFit/>
          </a:bodyPr>
          <a:lstStyle/>
          <a:p>
            <a:r>
              <a:rPr lang="en-US" sz="2800" dirty="0" smtClean="0"/>
              <a:t>There will always be one more “feature” </a:t>
            </a:r>
            <a:r>
              <a:rPr lang="en-US" sz="2800" dirty="0" smtClean="0">
                <a:sym typeface="Wingdings" pitchFamily="2" charset="2"/>
              </a:rPr>
              <a:t></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For Evolution </a:t>
            </a:r>
            <a:br>
              <a:rPr lang="en-US" dirty="0" smtClean="0"/>
            </a:br>
            <a:r>
              <a:rPr lang="en-US" sz="3100" dirty="0" smtClean="0"/>
              <a:t>Have clear separation of concerns</a:t>
            </a:r>
            <a:endParaRPr lang="en-US" dirty="0"/>
          </a:p>
        </p:txBody>
      </p:sp>
      <p:sp>
        <p:nvSpPr>
          <p:cNvPr id="21" name="TextBox 20"/>
          <p:cNvSpPr txBox="1"/>
          <p:nvPr/>
        </p:nvSpPr>
        <p:spPr>
          <a:xfrm>
            <a:off x="5943600" y="3288268"/>
            <a:ext cx="1447800" cy="369332"/>
          </a:xfrm>
          <a:prstGeom prst="rect">
            <a:avLst/>
          </a:prstGeom>
          <a:noFill/>
        </p:spPr>
        <p:txBody>
          <a:bodyPr wrap="square" rtlCol="0">
            <a:spAutoFit/>
          </a:bodyPr>
          <a:lstStyle/>
          <a:p>
            <a:r>
              <a:rPr lang="en-US" dirty="0" smtClean="0"/>
              <a:t>API,  Savvy?</a:t>
            </a:r>
            <a:endParaRPr lang="en-US" dirty="0"/>
          </a:p>
        </p:txBody>
      </p:sp>
      <p:grpSp>
        <p:nvGrpSpPr>
          <p:cNvPr id="27" name="Group 26"/>
          <p:cNvGrpSpPr/>
          <p:nvPr/>
        </p:nvGrpSpPr>
        <p:grpSpPr>
          <a:xfrm>
            <a:off x="1143000" y="1600200"/>
            <a:ext cx="6934200" cy="4114800"/>
            <a:chOff x="1143000" y="1371600"/>
            <a:chExt cx="6934200" cy="4114800"/>
          </a:xfrm>
        </p:grpSpPr>
        <p:pic>
          <p:nvPicPr>
            <p:cNvPr id="3077" name="Picture 5" descr="C:\Documents and Settings\satyasm\Local Settings\Temporary Internet Files\Content.IE5\MPEHWHUR\MC900056799[1].wmf"/>
            <p:cNvPicPr>
              <a:picLocks noChangeAspect="1" noChangeArrowheads="1"/>
            </p:cNvPicPr>
            <p:nvPr/>
          </p:nvPicPr>
          <p:blipFill>
            <a:blip r:embed="rId3" cstate="print"/>
            <a:srcRect/>
            <a:stretch>
              <a:fillRect/>
            </a:stretch>
          </p:blipFill>
          <p:spPr bwMode="auto">
            <a:xfrm>
              <a:off x="3694889" y="3476427"/>
              <a:ext cx="2167647" cy="2009973"/>
            </a:xfrm>
            <a:prstGeom prst="rect">
              <a:avLst/>
            </a:prstGeom>
            <a:noFill/>
          </p:spPr>
        </p:pic>
        <p:pic>
          <p:nvPicPr>
            <p:cNvPr id="3079" name="Picture 7" descr="C:\Documents and Settings\satyasm\Local Settings\Temporary Internet Files\Content.IE5\MPEHWHUR\MC900312672[1].wmf"/>
            <p:cNvPicPr>
              <a:picLocks noChangeAspect="1" noChangeArrowheads="1"/>
            </p:cNvPicPr>
            <p:nvPr/>
          </p:nvPicPr>
          <p:blipFill>
            <a:blip r:embed="rId4" cstate="print"/>
            <a:srcRect/>
            <a:stretch>
              <a:fillRect/>
            </a:stretch>
          </p:blipFill>
          <p:spPr bwMode="auto">
            <a:xfrm>
              <a:off x="5941979" y="1499165"/>
              <a:ext cx="1468268" cy="1525468"/>
            </a:xfrm>
            <a:prstGeom prst="rect">
              <a:avLst/>
            </a:prstGeom>
            <a:noFill/>
          </p:spPr>
        </p:pic>
        <p:pic>
          <p:nvPicPr>
            <p:cNvPr id="3087" name="Picture 15" descr="C:\Documents and Settings\satyasm\Local Settings\Temporary Internet Files\Content.IE5\EPSDEN4D\MC900044849[1].wmf"/>
            <p:cNvPicPr>
              <a:picLocks noChangeAspect="1" noChangeArrowheads="1"/>
            </p:cNvPicPr>
            <p:nvPr/>
          </p:nvPicPr>
          <p:blipFill>
            <a:blip r:embed="rId5" cstate="print"/>
            <a:srcRect/>
            <a:stretch>
              <a:fillRect/>
            </a:stretch>
          </p:blipFill>
          <p:spPr bwMode="auto">
            <a:xfrm>
              <a:off x="2060643" y="1371600"/>
              <a:ext cx="1758177" cy="1646868"/>
            </a:xfrm>
            <a:prstGeom prst="rect">
              <a:avLst/>
            </a:prstGeom>
            <a:noFill/>
          </p:spPr>
        </p:pic>
        <p:sp>
          <p:nvSpPr>
            <p:cNvPr id="19" name="Right Arrow 18"/>
            <p:cNvSpPr/>
            <p:nvPr/>
          </p:nvSpPr>
          <p:spPr>
            <a:xfrm>
              <a:off x="3967264" y="2073209"/>
              <a:ext cx="1634247" cy="255131"/>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ight Arrow 19"/>
            <p:cNvSpPr/>
            <p:nvPr/>
          </p:nvSpPr>
          <p:spPr>
            <a:xfrm rot="3271731">
              <a:off x="3314988" y="3352265"/>
              <a:ext cx="1020522" cy="40856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p:cNvSpPr txBox="1"/>
            <p:nvPr/>
          </p:nvSpPr>
          <p:spPr>
            <a:xfrm>
              <a:off x="5873885" y="4752079"/>
              <a:ext cx="2203315" cy="369332"/>
            </a:xfrm>
            <a:prstGeom prst="rect">
              <a:avLst/>
            </a:prstGeom>
            <a:noFill/>
          </p:spPr>
          <p:txBody>
            <a:bodyPr wrap="square" rtlCol="0">
              <a:spAutoFit/>
            </a:bodyPr>
            <a:lstStyle/>
            <a:p>
              <a:r>
                <a:rPr lang="en-US" dirty="0" smtClean="0"/>
                <a:t>Your web page, Sir</a:t>
              </a:r>
              <a:endParaRPr lang="en-US" dirty="0"/>
            </a:p>
          </p:txBody>
        </p:sp>
        <p:sp>
          <p:nvSpPr>
            <p:cNvPr id="23" name="TextBox 22"/>
            <p:cNvSpPr txBox="1"/>
            <p:nvPr/>
          </p:nvSpPr>
          <p:spPr>
            <a:xfrm>
              <a:off x="1143000" y="3093731"/>
              <a:ext cx="2211421" cy="369332"/>
            </a:xfrm>
            <a:prstGeom prst="rect">
              <a:avLst/>
            </a:prstGeom>
            <a:noFill/>
          </p:spPr>
          <p:txBody>
            <a:bodyPr wrap="square" rtlCol="0">
              <a:spAutoFit/>
            </a:bodyPr>
            <a:lstStyle/>
            <a:p>
              <a:r>
                <a:rPr lang="en-US" dirty="0" smtClean="0"/>
                <a:t>I canz do business</a:t>
              </a:r>
              <a:endParaRPr lang="en-US" dirty="0"/>
            </a:p>
          </p:txBody>
        </p:sp>
      </p:grpSp>
      <p:sp>
        <p:nvSpPr>
          <p:cNvPr id="25" name="TextBox 24"/>
          <p:cNvSpPr txBox="1"/>
          <p:nvPr/>
        </p:nvSpPr>
        <p:spPr>
          <a:xfrm>
            <a:off x="457200" y="5862935"/>
            <a:ext cx="8229600" cy="461665"/>
          </a:xfrm>
          <a:prstGeom prst="rect">
            <a:avLst/>
          </a:prstGeom>
          <a:noFill/>
        </p:spPr>
        <p:txBody>
          <a:bodyPr wrap="square" rtlCol="0">
            <a:spAutoFit/>
          </a:bodyPr>
          <a:lstStyle/>
          <a:p>
            <a:r>
              <a:rPr lang="en-US" sz="2400" dirty="0" smtClean="0"/>
              <a:t>Separate Web and API interaction from the business logic</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For Evolution </a:t>
            </a:r>
            <a:br>
              <a:rPr lang="en-US" dirty="0" smtClean="0"/>
            </a:br>
            <a:r>
              <a:rPr lang="en-US" sz="3100" dirty="0" smtClean="0"/>
              <a:t>Manage State Carefully</a:t>
            </a:r>
            <a:endParaRPr lang="en-US" dirty="0"/>
          </a:p>
        </p:txBody>
      </p:sp>
      <p:graphicFrame>
        <p:nvGraphicFramePr>
          <p:cNvPr id="9" name="Content Placeholder 8"/>
          <p:cNvGraphicFramePr>
            <a:graphicFrameLocks noGrp="1"/>
          </p:cNvGraphicFramePr>
          <p:nvPr>
            <p:ph idx="1"/>
          </p:nvPr>
        </p:nvGraphicFramePr>
        <p:xfrm>
          <a:off x="457200" y="1524000"/>
          <a:ext cx="3429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647700" y="6015335"/>
            <a:ext cx="7848600" cy="461665"/>
          </a:xfrm>
          <a:prstGeom prst="rect">
            <a:avLst/>
          </a:prstGeom>
          <a:noFill/>
        </p:spPr>
        <p:txBody>
          <a:bodyPr wrap="square" rtlCol="0">
            <a:spAutoFit/>
          </a:bodyPr>
          <a:lstStyle/>
          <a:p>
            <a:pPr algn="ctr"/>
            <a:r>
              <a:rPr lang="en-US" sz="2400" dirty="0" smtClean="0"/>
              <a:t>Web Applications are “State-full”. Worry about “OOM” </a:t>
            </a:r>
            <a:endParaRPr lang="en-US" sz="2400" dirty="0"/>
          </a:p>
        </p:txBody>
      </p:sp>
      <p:grpSp>
        <p:nvGrpSpPr>
          <p:cNvPr id="21" name="Group 20"/>
          <p:cNvGrpSpPr/>
          <p:nvPr/>
        </p:nvGrpSpPr>
        <p:grpSpPr>
          <a:xfrm>
            <a:off x="762000" y="1688068"/>
            <a:ext cx="7848600" cy="3798332"/>
            <a:chOff x="762000" y="1676400"/>
            <a:chExt cx="7848600" cy="3798332"/>
          </a:xfrm>
        </p:grpSpPr>
        <p:pic>
          <p:nvPicPr>
            <p:cNvPr id="4104" name="Picture 8" descr="C:\Documents and Settings\satyasm\Local Settings\Temporary Internet Files\Content.IE5\EPSDEN4D\MP900438326[1].jpg"/>
            <p:cNvPicPr>
              <a:picLocks noChangeAspect="1" noChangeArrowheads="1"/>
            </p:cNvPicPr>
            <p:nvPr/>
          </p:nvPicPr>
          <p:blipFill>
            <a:blip r:embed="rId8" cstate="print"/>
            <a:srcRect/>
            <a:stretch>
              <a:fillRect/>
            </a:stretch>
          </p:blipFill>
          <p:spPr bwMode="auto">
            <a:xfrm>
              <a:off x="4876800" y="1676400"/>
              <a:ext cx="3733800" cy="2438399"/>
            </a:xfrm>
            <a:prstGeom prst="rect">
              <a:avLst/>
            </a:prstGeom>
            <a:noFill/>
          </p:spPr>
        </p:pic>
        <p:pic>
          <p:nvPicPr>
            <p:cNvPr id="4107" name="Picture 11" descr="C:\Documents and Settings\satyasm\Local Settings\Temporary Internet Files\Content.IE5\41KDUXEP\MP900316372[1].jpg"/>
            <p:cNvPicPr>
              <a:picLocks noChangeAspect="1" noChangeArrowheads="1"/>
            </p:cNvPicPr>
            <p:nvPr/>
          </p:nvPicPr>
          <p:blipFill>
            <a:blip r:embed="rId9" cstate="print"/>
            <a:srcRect/>
            <a:stretch>
              <a:fillRect/>
            </a:stretch>
          </p:blipFill>
          <p:spPr bwMode="auto">
            <a:xfrm>
              <a:off x="4876800" y="4114800"/>
              <a:ext cx="3733800" cy="1066800"/>
            </a:xfrm>
            <a:prstGeom prst="rect">
              <a:avLst/>
            </a:prstGeom>
            <a:noFill/>
          </p:spPr>
        </p:pic>
        <p:sp>
          <p:nvSpPr>
            <p:cNvPr id="16" name="Right Arrow 15"/>
            <p:cNvSpPr/>
            <p:nvPr/>
          </p:nvSpPr>
          <p:spPr>
            <a:xfrm>
              <a:off x="3124200" y="2133600"/>
              <a:ext cx="1524000" cy="50291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TextBox 17"/>
            <p:cNvSpPr txBox="1"/>
            <p:nvPr/>
          </p:nvSpPr>
          <p:spPr>
            <a:xfrm>
              <a:off x="4876800" y="5105400"/>
              <a:ext cx="3505200" cy="369332"/>
            </a:xfrm>
            <a:prstGeom prst="rect">
              <a:avLst/>
            </a:prstGeom>
            <a:noFill/>
          </p:spPr>
          <p:txBody>
            <a:bodyPr wrap="square" rtlCol="0">
              <a:spAutoFit/>
            </a:bodyPr>
            <a:lstStyle/>
            <a:p>
              <a:r>
                <a:rPr lang="en-US" dirty="0" smtClean="0"/>
                <a:t>Memory is a “scarce” resource</a:t>
              </a:r>
              <a:endParaRPr lang="en-US" dirty="0"/>
            </a:p>
          </p:txBody>
        </p:sp>
        <p:sp>
          <p:nvSpPr>
            <p:cNvPr id="19" name="TextBox 18"/>
            <p:cNvSpPr txBox="1"/>
            <p:nvPr/>
          </p:nvSpPr>
          <p:spPr>
            <a:xfrm>
              <a:off x="762000" y="4495800"/>
              <a:ext cx="1752600" cy="400110"/>
            </a:xfrm>
            <a:prstGeom prst="rect">
              <a:avLst/>
            </a:prstGeom>
            <a:noFill/>
          </p:spPr>
          <p:txBody>
            <a:bodyPr wrap="square" rtlCol="0">
              <a:spAutoFit/>
            </a:bodyPr>
            <a:lstStyle/>
            <a:p>
              <a:pPr algn="ctr"/>
              <a:r>
                <a:rPr lang="en-US" sz="2000" dirty="0" smtClean="0"/>
                <a:t>“State-full”</a:t>
              </a:r>
              <a:endParaRPr lang="en-US" sz="20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For Evolution </a:t>
            </a:r>
            <a:br>
              <a:rPr lang="en-US" dirty="0" smtClean="0"/>
            </a:br>
            <a:r>
              <a:rPr lang="en-US" sz="3100" dirty="0" smtClean="0"/>
              <a:t>Aggressively differentiate sync and a-sync jobs</a:t>
            </a:r>
            <a:endParaRPr lang="en-US" dirty="0"/>
          </a:p>
        </p:txBody>
      </p:sp>
      <p:pic>
        <p:nvPicPr>
          <p:cNvPr id="5122" name="Picture 2" descr="C:\Documents and Settings\satyasm\Local Settings\Temporary Internet Files\Content.IE5\MPEHWHUR\MM900283027[1].gif"/>
          <p:cNvPicPr>
            <a:picLocks noChangeAspect="1" noChangeArrowheads="1" noCrop="1"/>
          </p:cNvPicPr>
          <p:nvPr/>
        </p:nvPicPr>
        <p:blipFill>
          <a:blip r:embed="rId3" cstate="print"/>
          <a:srcRect/>
          <a:stretch>
            <a:fillRect/>
          </a:stretch>
        </p:blipFill>
        <p:spPr bwMode="auto">
          <a:xfrm>
            <a:off x="4953000" y="1981200"/>
            <a:ext cx="3589990" cy="2728392"/>
          </a:xfrm>
          <a:prstGeom prst="rect">
            <a:avLst/>
          </a:prstGeom>
          <a:noFill/>
        </p:spPr>
      </p:pic>
      <p:sp>
        <p:nvSpPr>
          <p:cNvPr id="6" name="TextBox 5"/>
          <p:cNvSpPr txBox="1"/>
          <p:nvPr/>
        </p:nvSpPr>
        <p:spPr>
          <a:xfrm>
            <a:off x="3810000" y="2895600"/>
            <a:ext cx="1371600" cy="1015663"/>
          </a:xfrm>
          <a:prstGeom prst="rect">
            <a:avLst/>
          </a:prstGeom>
          <a:noFill/>
        </p:spPr>
        <p:txBody>
          <a:bodyPr wrap="square" rtlCol="0">
            <a:spAutoFit/>
          </a:bodyPr>
          <a:lstStyle/>
          <a:p>
            <a:r>
              <a:rPr lang="en-US" sz="6000" dirty="0" smtClean="0"/>
              <a:t>Vs.</a:t>
            </a:r>
            <a:endParaRPr lang="en-US" sz="6000" dirty="0"/>
          </a:p>
        </p:txBody>
      </p:sp>
      <p:sp>
        <p:nvSpPr>
          <p:cNvPr id="7" name="TextBox 6"/>
          <p:cNvSpPr txBox="1"/>
          <p:nvPr/>
        </p:nvSpPr>
        <p:spPr>
          <a:xfrm>
            <a:off x="1447800" y="4876800"/>
            <a:ext cx="1600200" cy="369332"/>
          </a:xfrm>
          <a:prstGeom prst="rect">
            <a:avLst/>
          </a:prstGeom>
          <a:noFill/>
        </p:spPr>
        <p:txBody>
          <a:bodyPr wrap="square" rtlCol="0">
            <a:spAutoFit/>
          </a:bodyPr>
          <a:lstStyle/>
          <a:p>
            <a:r>
              <a:rPr lang="en-US" dirty="0" smtClean="0"/>
              <a:t>Synchronous</a:t>
            </a:r>
            <a:endParaRPr lang="en-US" dirty="0"/>
          </a:p>
        </p:txBody>
      </p:sp>
      <p:sp>
        <p:nvSpPr>
          <p:cNvPr id="8" name="TextBox 7"/>
          <p:cNvSpPr txBox="1"/>
          <p:nvPr/>
        </p:nvSpPr>
        <p:spPr>
          <a:xfrm>
            <a:off x="5562600" y="4812268"/>
            <a:ext cx="1676400" cy="369332"/>
          </a:xfrm>
          <a:prstGeom prst="rect">
            <a:avLst/>
          </a:prstGeom>
          <a:noFill/>
        </p:spPr>
        <p:txBody>
          <a:bodyPr wrap="square" rtlCol="0">
            <a:spAutoFit/>
          </a:bodyPr>
          <a:lstStyle/>
          <a:p>
            <a:r>
              <a:rPr lang="en-US" dirty="0" smtClean="0"/>
              <a:t>Asynchronous</a:t>
            </a:r>
            <a:endParaRPr lang="en-US" dirty="0"/>
          </a:p>
        </p:txBody>
      </p:sp>
      <p:pic>
        <p:nvPicPr>
          <p:cNvPr id="5126" name="Picture 6" descr="C:\Documents and Settings\satyasm\Local Settings\Temporary Internet Files\Content.IE5\EPSDEN4D\MC900233187[1].wmf"/>
          <p:cNvPicPr>
            <a:picLocks noChangeAspect="1" noChangeArrowheads="1"/>
          </p:cNvPicPr>
          <p:nvPr/>
        </p:nvPicPr>
        <p:blipFill>
          <a:blip r:embed="rId4" cstate="print"/>
          <a:srcRect/>
          <a:stretch>
            <a:fillRect/>
          </a:stretch>
        </p:blipFill>
        <p:spPr bwMode="auto">
          <a:xfrm>
            <a:off x="849186" y="1905000"/>
            <a:ext cx="2808414" cy="2895600"/>
          </a:xfrm>
          <a:prstGeom prst="rect">
            <a:avLst/>
          </a:prstGeom>
          <a:noFill/>
        </p:spPr>
      </p:pic>
      <p:sp>
        <p:nvSpPr>
          <p:cNvPr id="13" name="TextBox 12"/>
          <p:cNvSpPr txBox="1"/>
          <p:nvPr/>
        </p:nvSpPr>
        <p:spPr>
          <a:xfrm>
            <a:off x="762000" y="5486400"/>
            <a:ext cx="7620000" cy="646331"/>
          </a:xfrm>
          <a:prstGeom prst="rect">
            <a:avLst/>
          </a:prstGeom>
          <a:noFill/>
        </p:spPr>
        <p:txBody>
          <a:bodyPr wrap="square" rtlCol="0">
            <a:spAutoFit/>
          </a:bodyPr>
          <a:lstStyle/>
          <a:p>
            <a:pPr algn="ctr"/>
            <a:r>
              <a:rPr lang="en-US" dirty="0" smtClean="0"/>
              <a:t>Design and scale the synchronous aspects separately from the asynchronous jobs – Not all operations need to be synchronous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chor="ctr">
            <a:noAutofit/>
          </a:bodyPr>
          <a:lstStyle/>
          <a:p>
            <a:pPr algn="ctr"/>
            <a:r>
              <a:rPr lang="en-US" sz="8800" dirty="0" smtClean="0"/>
              <a:t>Data</a:t>
            </a:r>
            <a:endParaRPr lang="en-US" sz="8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Application Data</a:t>
            </a:r>
            <a:br>
              <a:rPr lang="en-US" dirty="0" smtClean="0"/>
            </a:br>
            <a:r>
              <a:rPr lang="en-US" sz="2700" dirty="0" smtClean="0"/>
              <a:t>Most Systems are I/O bound</a:t>
            </a:r>
            <a:endParaRPr lang="en-US" dirty="0"/>
          </a:p>
        </p:txBody>
      </p:sp>
      <p:sp>
        <p:nvSpPr>
          <p:cNvPr id="15" name="TextBox 14"/>
          <p:cNvSpPr txBox="1"/>
          <p:nvPr/>
        </p:nvSpPr>
        <p:spPr>
          <a:xfrm>
            <a:off x="800100" y="5943600"/>
            <a:ext cx="7543800" cy="400110"/>
          </a:xfrm>
          <a:prstGeom prst="rect">
            <a:avLst/>
          </a:prstGeom>
          <a:noFill/>
        </p:spPr>
        <p:txBody>
          <a:bodyPr wrap="square" rtlCol="0">
            <a:spAutoFit/>
          </a:bodyPr>
          <a:lstStyle/>
          <a:p>
            <a:r>
              <a:rPr lang="en-US" sz="2000" dirty="0" smtClean="0"/>
              <a:t>In most cases I/O throughput defines “perceived” performance</a:t>
            </a:r>
            <a:endParaRPr lang="en-US" sz="2000" dirty="0"/>
          </a:p>
        </p:txBody>
      </p:sp>
      <p:pic>
        <p:nvPicPr>
          <p:cNvPr id="6159" name="Picture 15" descr="C:\Documents and Settings\satyasm\Local Settings\Temporary Internet Files\Content.IE5\MPEHWHUR\MP900442392[1].jpg"/>
          <p:cNvPicPr>
            <a:picLocks noChangeAspect="1" noChangeArrowheads="1"/>
          </p:cNvPicPr>
          <p:nvPr/>
        </p:nvPicPr>
        <p:blipFill>
          <a:blip r:embed="rId3" cstate="print"/>
          <a:srcRect/>
          <a:stretch>
            <a:fillRect/>
          </a:stretch>
        </p:blipFill>
        <p:spPr bwMode="auto">
          <a:xfrm>
            <a:off x="841284" y="1524000"/>
            <a:ext cx="7461433" cy="4191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263</TotalTime>
  <Words>1461</Words>
  <Application>Microsoft Office PowerPoint</Application>
  <PresentationFormat>On-screen Show (4:3)</PresentationFormat>
  <Paragraphs>89</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Foundry</vt:lpstr>
      <vt:lpstr>Lessons Learnt Developing Web Applications</vt:lpstr>
      <vt:lpstr>Balance</vt:lpstr>
      <vt:lpstr>Systems</vt:lpstr>
      <vt:lpstr>Systems Evolve Design for evolution</vt:lpstr>
      <vt:lpstr>Designing For Evolution  Have clear separation of concerns</vt:lpstr>
      <vt:lpstr>Designing For Evolution  Manage State Carefully</vt:lpstr>
      <vt:lpstr>Designing For Evolution  Aggressively differentiate sync and a-sync jobs</vt:lpstr>
      <vt:lpstr>Data</vt:lpstr>
      <vt:lpstr>  Application Data Most Systems are I/O bound</vt:lpstr>
      <vt:lpstr>Application Data Make data “Shardable”</vt:lpstr>
      <vt:lpstr>Application Data Consider multiple stores for data</vt:lpstr>
      <vt:lpstr>Operations</vt:lpstr>
      <vt:lpstr>Operations Utilization is very spiky</vt:lpstr>
      <vt:lpstr>Operations Constantly monitor systems</vt:lpstr>
      <vt:lpstr>Operations Have a failover plan</vt:lpstr>
      <vt:lpstr>Q &amp; A</vt:lpstr>
    </vt:vector>
  </TitlesOfParts>
  <Company>Yahoo!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Learnt Developing Web Applications</dc:title>
  <dc:creator>Yahoo</dc:creator>
  <cp:lastModifiedBy>Yahoo</cp:lastModifiedBy>
  <cp:revision>75</cp:revision>
  <dcterms:created xsi:type="dcterms:W3CDTF">2010-05-14T04:53:54Z</dcterms:created>
  <dcterms:modified xsi:type="dcterms:W3CDTF">2010-05-14T09:17:43Z</dcterms:modified>
</cp:coreProperties>
</file>